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TS Damas Sans Bold" charset="1" panose="00000800000000000000"/>
      <p:regular r:id="rId40"/>
    </p:embeddedFont>
    <p:embeddedFont>
      <p:font typeface="Glacial Indifference" charset="1" panose="00000000000000000000"/>
      <p:regular r:id="rId41"/>
    </p:embeddedFont>
    <p:embeddedFont>
      <p:font typeface="Glacial Indifference Bold" charset="1" panose="00000800000000000000"/>
      <p:regular r:id="rId42"/>
    </p:embeddedFont>
    <p:embeddedFont>
      <p:font typeface="Aileron Bold" charset="1" panose="00000800000000000000"/>
      <p:regular r:id="rId43"/>
    </p:embeddedFont>
    <p:embeddedFont>
      <p:font typeface="Montserrat Bold" charset="1" panose="00000800000000000000"/>
      <p:regular r:id="rId44"/>
    </p:embeddedFont>
    <p:embeddedFont>
      <p:font typeface="Poppins" charset="1" panose="00000500000000000000"/>
      <p:regular r:id="rId45"/>
    </p:embeddedFont>
    <p:embeddedFont>
      <p:font typeface="Poppins Bold" charset="1" panose="00000800000000000000"/>
      <p:regular r:id="rId46"/>
    </p:embeddedFont>
    <p:embeddedFont>
      <p:font typeface="Akzidenz-Grotesk Heavy" charset="1" panose="02000503050000020004"/>
      <p:regular r:id="rId47"/>
    </p:embeddedFont>
    <p:embeddedFont>
      <p:font typeface="Aileron Ultra-Bold" charset="1" panose="00000A00000000000000"/>
      <p:regular r:id="rId48"/>
    </p:embeddedFont>
    <p:embeddedFont>
      <p:font typeface="TS Damas Sans" charset="1" panose="00000500000000000000"/>
      <p:regular r:id="rId49"/>
    </p:embeddedFont>
    <p:embeddedFont>
      <p:font typeface="Agrandir Bold" charset="1" panose="00000800000000000000"/>
      <p:regular r:id="rId53"/>
    </p:embeddedFont>
    <p:embeddedFont>
      <p:font typeface="Agrandir" charset="1" panose="000005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notesMasters/notesMaster1.xml" Type="http://schemas.openxmlformats.org/officeDocument/2006/relationships/notesMaster"/><Relationship Id="rId51" Target="theme/theme2.xml" Type="http://schemas.openxmlformats.org/officeDocument/2006/relationships/theme"/><Relationship Id="rId52" Target="notesSlides/notesSlide1.xml" Type="http://schemas.openxmlformats.org/officeDocument/2006/relationships/notesSlide"/><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dapat di oihat berdasarkan pesebaran bahwa rumah di daerah pesisir harga nya cenderung lebih tinggi dari pada rumah yang jauh dari pesisir, lalu dapat kita lihat bahwa terdapat 2 data yang untuk kategori island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jpeg" Type="http://schemas.openxmlformats.org/officeDocument/2006/relationships/image"/><Relationship Id="rId7" Target="../media/image39.jpeg" Type="http://schemas.openxmlformats.org/officeDocument/2006/relationships/image"/><Relationship Id="rId8" Target="../media/image4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4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jpe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5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1.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6.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 Id="rId8" Target="../media/image2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4.jpeg" Type="http://schemas.openxmlformats.org/officeDocument/2006/relationships/image"/><Relationship Id="rId9"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FEF"/>
        </a:solidFill>
      </p:bgPr>
    </p:bg>
    <p:spTree>
      <p:nvGrpSpPr>
        <p:cNvPr id="1" name=""/>
        <p:cNvGrpSpPr/>
        <p:nvPr/>
      </p:nvGrpSpPr>
      <p:grpSpPr>
        <a:xfrm>
          <a:off x="0" y="0"/>
          <a:ext cx="0" cy="0"/>
          <a:chOff x="0" y="0"/>
          <a:chExt cx="0" cy="0"/>
        </a:xfrm>
      </p:grpSpPr>
      <p:sp>
        <p:nvSpPr>
          <p:cNvPr name="Freeform 2" id="2"/>
          <p:cNvSpPr/>
          <p:nvPr/>
        </p:nvSpPr>
        <p:spPr>
          <a:xfrm flipH="false" flipV="false" rot="0">
            <a:off x="-246707" y="-4081216"/>
            <a:ext cx="18781415" cy="18947203"/>
          </a:xfrm>
          <a:custGeom>
            <a:avLst/>
            <a:gdLst/>
            <a:ahLst/>
            <a:cxnLst/>
            <a:rect r="r" b="b" t="t" l="l"/>
            <a:pathLst>
              <a:path h="18947203" w="18781415">
                <a:moveTo>
                  <a:pt x="0" y="0"/>
                </a:moveTo>
                <a:lnTo>
                  <a:pt x="18781414" y="0"/>
                </a:lnTo>
                <a:lnTo>
                  <a:pt x="18781414" y="18947203"/>
                </a:lnTo>
                <a:lnTo>
                  <a:pt x="0" y="1894720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4367686" y="5090318"/>
            <a:ext cx="2381256" cy="2381256"/>
            <a:chOff x="0" y="0"/>
            <a:chExt cx="6350000" cy="6350000"/>
          </a:xfrm>
        </p:grpSpPr>
        <p:sp>
          <p:nvSpPr>
            <p:cNvPr name="Freeform 4" id="4"/>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FF641D"/>
            </a:solidFill>
          </p:spPr>
        </p:sp>
        <p:sp>
          <p:nvSpPr>
            <p:cNvPr name="Freeform 5" id="5"/>
            <p:cNvSpPr/>
            <p:nvPr/>
          </p:nvSpPr>
          <p:spPr>
            <a:xfrm flipH="false" flipV="false" rot="0">
              <a:off x="358140" y="358140"/>
              <a:ext cx="5632450" cy="5633720"/>
            </a:xfrm>
            <a:custGeom>
              <a:avLst/>
              <a:gdLst/>
              <a:ahLst/>
              <a:cxnLst/>
              <a:rect r="r" b="b" t="t" l="l"/>
              <a:pathLst>
                <a:path h="5633720" w="5632450">
                  <a:moveTo>
                    <a:pt x="0" y="0"/>
                  </a:moveTo>
                  <a:lnTo>
                    <a:pt x="5632450" y="0"/>
                  </a:lnTo>
                  <a:lnTo>
                    <a:pt x="5632450" y="5633720"/>
                  </a:lnTo>
                  <a:lnTo>
                    <a:pt x="0" y="5633720"/>
                  </a:lnTo>
                  <a:close/>
                </a:path>
              </a:pathLst>
            </a:custGeom>
            <a:blipFill>
              <a:blip r:embed="rId4"/>
              <a:stretch>
                <a:fillRect l="0" t="-25029" r="0" b="-25029"/>
              </a:stretch>
            </a:blipFill>
          </p:spPr>
        </p:sp>
      </p:grpSp>
      <p:grpSp>
        <p:nvGrpSpPr>
          <p:cNvPr name="Group 6" id="6"/>
          <p:cNvGrpSpPr>
            <a:grpSpLocks noChangeAspect="true"/>
          </p:cNvGrpSpPr>
          <p:nvPr/>
        </p:nvGrpSpPr>
        <p:grpSpPr>
          <a:xfrm rot="0">
            <a:off x="1028700" y="2120121"/>
            <a:ext cx="2381256" cy="2381256"/>
            <a:chOff x="0" y="0"/>
            <a:chExt cx="6350000" cy="6350000"/>
          </a:xfrm>
        </p:grpSpPr>
        <p:sp>
          <p:nvSpPr>
            <p:cNvPr name="Freeform 7" id="7"/>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FF641D"/>
            </a:solidFill>
          </p:spPr>
        </p:sp>
        <p:sp>
          <p:nvSpPr>
            <p:cNvPr name="Freeform 8" id="8"/>
            <p:cNvSpPr/>
            <p:nvPr/>
          </p:nvSpPr>
          <p:spPr>
            <a:xfrm flipH="false" flipV="false" rot="0">
              <a:off x="358140" y="358140"/>
              <a:ext cx="5632450" cy="5633720"/>
            </a:xfrm>
            <a:custGeom>
              <a:avLst/>
              <a:gdLst/>
              <a:ahLst/>
              <a:cxnLst/>
              <a:rect r="r" b="b" t="t" l="l"/>
              <a:pathLst>
                <a:path h="5633720" w="5632450">
                  <a:moveTo>
                    <a:pt x="0" y="0"/>
                  </a:moveTo>
                  <a:lnTo>
                    <a:pt x="5632450" y="0"/>
                  </a:lnTo>
                  <a:lnTo>
                    <a:pt x="5632450" y="5633720"/>
                  </a:lnTo>
                  <a:lnTo>
                    <a:pt x="0" y="5633720"/>
                  </a:lnTo>
                  <a:close/>
                </a:path>
              </a:pathLst>
            </a:custGeom>
            <a:blipFill>
              <a:blip r:embed="rId5"/>
              <a:stretch>
                <a:fillRect l="0" t="-25029" r="0" b="-25029"/>
              </a:stretch>
            </a:blipFill>
          </p:spPr>
        </p:sp>
      </p:grpSp>
      <p:sp>
        <p:nvSpPr>
          <p:cNvPr name="Freeform 9" id="9"/>
          <p:cNvSpPr/>
          <p:nvPr/>
        </p:nvSpPr>
        <p:spPr>
          <a:xfrm flipH="false" flipV="false" rot="0">
            <a:off x="15992280" y="4501377"/>
            <a:ext cx="1267020" cy="1177883"/>
          </a:xfrm>
          <a:custGeom>
            <a:avLst/>
            <a:gdLst/>
            <a:ahLst/>
            <a:cxnLst/>
            <a:rect r="r" b="b" t="t" l="l"/>
            <a:pathLst>
              <a:path h="1177883" w="1267020">
                <a:moveTo>
                  <a:pt x="0" y="0"/>
                </a:moveTo>
                <a:lnTo>
                  <a:pt x="1267020" y="0"/>
                </a:lnTo>
                <a:lnTo>
                  <a:pt x="1267020" y="1177883"/>
                </a:lnTo>
                <a:lnTo>
                  <a:pt x="0" y="11778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637636" y="2610670"/>
            <a:ext cx="782128" cy="727104"/>
          </a:xfrm>
          <a:custGeom>
            <a:avLst/>
            <a:gdLst/>
            <a:ahLst/>
            <a:cxnLst/>
            <a:rect r="r" b="b" t="t" l="l"/>
            <a:pathLst>
              <a:path h="727104" w="782128">
                <a:moveTo>
                  <a:pt x="0" y="0"/>
                </a:moveTo>
                <a:lnTo>
                  <a:pt x="782128" y="0"/>
                </a:lnTo>
                <a:lnTo>
                  <a:pt x="782128" y="727104"/>
                </a:lnTo>
                <a:lnTo>
                  <a:pt x="0" y="7271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6345643" y="-314943"/>
            <a:ext cx="5596714" cy="629885"/>
            <a:chOff x="0" y="0"/>
            <a:chExt cx="1474032" cy="165896"/>
          </a:xfrm>
        </p:grpSpPr>
        <p:sp>
          <p:nvSpPr>
            <p:cNvPr name="Freeform 12" id="12"/>
            <p:cNvSpPr/>
            <p:nvPr/>
          </p:nvSpPr>
          <p:spPr>
            <a:xfrm flipH="false" flipV="false" rot="0">
              <a:off x="0" y="0"/>
              <a:ext cx="1474032" cy="165896"/>
            </a:xfrm>
            <a:custGeom>
              <a:avLst/>
              <a:gdLst/>
              <a:ahLst/>
              <a:cxnLst/>
              <a:rect r="r" b="b" t="t" l="l"/>
              <a:pathLst>
                <a:path h="165896" w="1474032">
                  <a:moveTo>
                    <a:pt x="0" y="0"/>
                  </a:moveTo>
                  <a:lnTo>
                    <a:pt x="1474032" y="0"/>
                  </a:lnTo>
                  <a:lnTo>
                    <a:pt x="1474032" y="165896"/>
                  </a:lnTo>
                  <a:lnTo>
                    <a:pt x="0" y="165896"/>
                  </a:lnTo>
                  <a:close/>
                </a:path>
              </a:pathLst>
            </a:custGeom>
            <a:solidFill>
              <a:srgbClr val="0050BB"/>
            </a:solidFill>
          </p:spPr>
        </p:sp>
        <p:sp>
          <p:nvSpPr>
            <p:cNvPr name="TextBox 13" id="13"/>
            <p:cNvSpPr txBox="true"/>
            <p:nvPr/>
          </p:nvSpPr>
          <p:spPr>
            <a:xfrm>
              <a:off x="0" y="-38100"/>
              <a:ext cx="1474032" cy="203996"/>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665143" y="3454497"/>
            <a:ext cx="10957713" cy="2867025"/>
          </a:xfrm>
          <a:prstGeom prst="rect">
            <a:avLst/>
          </a:prstGeom>
        </p:spPr>
        <p:txBody>
          <a:bodyPr anchor="t" rtlCol="false" tIns="0" lIns="0" bIns="0" rIns="0">
            <a:spAutoFit/>
          </a:bodyPr>
          <a:lstStyle/>
          <a:p>
            <a:pPr algn="ctr">
              <a:lnSpc>
                <a:spcPts val="10800"/>
              </a:lnSpc>
            </a:pPr>
            <a:r>
              <a:rPr lang="en-US" b="true" sz="12000" spc="-72">
                <a:solidFill>
                  <a:srgbClr val="05103C"/>
                </a:solidFill>
                <a:latin typeface="TS Damas Sans Bold"/>
                <a:ea typeface="TS Damas Sans Bold"/>
                <a:cs typeface="TS Damas Sans Bold"/>
                <a:sym typeface="TS Damas Sans Bold"/>
              </a:rPr>
              <a:t>HOUSE MEDIAN VALUE PREDICTION </a:t>
            </a:r>
          </a:p>
        </p:txBody>
      </p:sp>
      <p:sp>
        <p:nvSpPr>
          <p:cNvPr name="TextBox 15" id="15"/>
          <p:cNvSpPr txBox="true"/>
          <p:nvPr/>
        </p:nvSpPr>
        <p:spPr>
          <a:xfrm rot="0">
            <a:off x="2570027" y="8493252"/>
            <a:ext cx="3689891" cy="372978"/>
          </a:xfrm>
          <a:prstGeom prst="rect">
            <a:avLst/>
          </a:prstGeom>
        </p:spPr>
        <p:txBody>
          <a:bodyPr anchor="t" rtlCol="false" tIns="0" lIns="0" bIns="0" rIns="0">
            <a:spAutoFit/>
          </a:bodyPr>
          <a:lstStyle/>
          <a:p>
            <a:pPr algn="l" marL="0" indent="0" lvl="0">
              <a:lnSpc>
                <a:spcPts val="2807"/>
              </a:lnSpc>
              <a:spcBef>
                <a:spcPct val="0"/>
              </a:spcBef>
            </a:pPr>
            <a:r>
              <a:rPr lang="en-US" sz="2599" spc="-137">
                <a:solidFill>
                  <a:srgbClr val="05103C"/>
                </a:solidFill>
                <a:latin typeface="Glacial Indifference"/>
                <a:ea typeface="Glacial Indifference"/>
                <a:cs typeface="Glacial Indifference"/>
                <a:sym typeface="Glacial Indifference"/>
              </a:rPr>
              <a:t>Presented by </a:t>
            </a:r>
          </a:p>
        </p:txBody>
      </p:sp>
      <p:sp>
        <p:nvSpPr>
          <p:cNvPr name="TextBox 16" id="16"/>
          <p:cNvSpPr txBox="true"/>
          <p:nvPr/>
        </p:nvSpPr>
        <p:spPr>
          <a:xfrm rot="0">
            <a:off x="2570027" y="8885301"/>
            <a:ext cx="3993824" cy="725424"/>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DIMAS RAGIL SAMPOERNA</a:t>
            </a:r>
          </a:p>
          <a:p>
            <a:pPr algn="l" marL="0" indent="0" lvl="0">
              <a:lnSpc>
                <a:spcPts val="2807"/>
              </a:lnSpc>
              <a:spcBef>
                <a:spcPct val="0"/>
              </a:spcBef>
            </a:pPr>
            <a:r>
              <a:rPr lang="en-US" sz="2599" spc="-137" strike="noStrike" u="none">
                <a:solidFill>
                  <a:srgbClr val="05103C"/>
                </a:solidFill>
                <a:latin typeface="Glacial Indifference"/>
                <a:ea typeface="Glacial Indifference"/>
                <a:cs typeface="Glacial Indifference"/>
                <a:sym typeface="Glacial Indifference"/>
              </a:rPr>
              <a:t>JCDSAH - 0104</a:t>
            </a:r>
          </a:p>
        </p:txBody>
      </p:sp>
      <p:sp>
        <p:nvSpPr>
          <p:cNvPr name="TextBox 17" id="17"/>
          <p:cNvSpPr txBox="true"/>
          <p:nvPr/>
        </p:nvSpPr>
        <p:spPr>
          <a:xfrm rot="0">
            <a:off x="7033903" y="1001095"/>
            <a:ext cx="4220194" cy="365824"/>
          </a:xfrm>
          <a:prstGeom prst="rect">
            <a:avLst/>
          </a:prstGeom>
        </p:spPr>
        <p:txBody>
          <a:bodyPr anchor="t" rtlCol="false" tIns="0" lIns="0" bIns="0" rIns="0">
            <a:spAutoFit/>
          </a:bodyPr>
          <a:lstStyle/>
          <a:p>
            <a:pPr algn="ctr">
              <a:lnSpc>
                <a:spcPts val="2940"/>
              </a:lnSpc>
            </a:pPr>
            <a:r>
              <a:rPr lang="en-US" sz="2100">
                <a:solidFill>
                  <a:srgbClr val="05103C"/>
                </a:solidFill>
                <a:latin typeface="Glacial Indifference"/>
                <a:ea typeface="Glacial Indifference"/>
                <a:cs typeface="Glacial Indifference"/>
                <a:sym typeface="Glacial Indifference"/>
              </a:rPr>
              <a:t> Presentasi</a:t>
            </a:r>
          </a:p>
        </p:txBody>
      </p:sp>
      <p:sp>
        <p:nvSpPr>
          <p:cNvPr name="TextBox 18" id="18"/>
          <p:cNvSpPr txBox="true"/>
          <p:nvPr/>
        </p:nvSpPr>
        <p:spPr>
          <a:xfrm rot="0">
            <a:off x="4809038" y="7007322"/>
            <a:ext cx="8669924" cy="737234"/>
          </a:xfrm>
          <a:prstGeom prst="rect">
            <a:avLst/>
          </a:prstGeom>
        </p:spPr>
        <p:txBody>
          <a:bodyPr anchor="t" rtlCol="false" tIns="0" lIns="0" bIns="0" rIns="0">
            <a:spAutoFit/>
          </a:bodyPr>
          <a:lstStyle/>
          <a:p>
            <a:pPr algn="ctr">
              <a:lnSpc>
                <a:spcPts val="2940"/>
              </a:lnSpc>
            </a:pPr>
            <a:r>
              <a:rPr lang="en-US" sz="2100">
                <a:solidFill>
                  <a:srgbClr val="05103C"/>
                </a:solidFill>
                <a:latin typeface="Glacial Indifference"/>
                <a:ea typeface="Glacial Indifference"/>
                <a:cs typeface="Glacial Indifference"/>
                <a:sym typeface="Glacial Indifference"/>
              </a:rPr>
              <a:t>Capstone Project 3 Purwadhika </a:t>
            </a:r>
          </a:p>
          <a:p>
            <a:pPr algn="ctr">
              <a:lnSpc>
                <a:spcPts val="2940"/>
              </a:lnSpc>
            </a:pPr>
            <a:r>
              <a:rPr lang="en-US" sz="2100">
                <a:solidFill>
                  <a:srgbClr val="05103C"/>
                </a:solidFill>
                <a:latin typeface="Glacial Indifference"/>
                <a:ea typeface="Glacial Indifference"/>
                <a:cs typeface="Glacial Indifference"/>
                <a:sym typeface="Glacial Indifference"/>
              </a:rPr>
              <a:t>JCDSAH - 0104</a:t>
            </a:r>
          </a:p>
        </p:txBody>
      </p:sp>
      <p:grpSp>
        <p:nvGrpSpPr>
          <p:cNvPr name="Group 19" id="19"/>
          <p:cNvGrpSpPr/>
          <p:nvPr/>
        </p:nvGrpSpPr>
        <p:grpSpPr>
          <a:xfrm rot="0">
            <a:off x="1028700" y="8200438"/>
            <a:ext cx="1087536" cy="1057862"/>
            <a:chOff x="0" y="0"/>
            <a:chExt cx="168488" cy="163891"/>
          </a:xfrm>
        </p:grpSpPr>
        <p:sp>
          <p:nvSpPr>
            <p:cNvPr name="Freeform 20" id="20"/>
            <p:cNvSpPr/>
            <p:nvPr/>
          </p:nvSpPr>
          <p:spPr>
            <a:xfrm flipH="false" flipV="false" rot="0">
              <a:off x="0" y="0"/>
              <a:ext cx="168488" cy="163891"/>
            </a:xfrm>
            <a:custGeom>
              <a:avLst/>
              <a:gdLst/>
              <a:ahLst/>
              <a:cxnLst/>
              <a:rect r="r" b="b" t="t" l="l"/>
              <a:pathLst>
                <a:path h="163891" w="168488">
                  <a:moveTo>
                    <a:pt x="0" y="0"/>
                  </a:moveTo>
                  <a:lnTo>
                    <a:pt x="168488" y="0"/>
                  </a:lnTo>
                  <a:lnTo>
                    <a:pt x="168488" y="163891"/>
                  </a:lnTo>
                  <a:lnTo>
                    <a:pt x="0" y="163891"/>
                  </a:lnTo>
                  <a:close/>
                </a:path>
              </a:pathLst>
            </a:custGeom>
            <a:blipFill>
              <a:blip r:embed="rId10"/>
              <a:stretch>
                <a:fillRect l="0" t="-27152" r="0" b="-27152"/>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40812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877253"/>
            <a:ext cx="3256659" cy="3894599"/>
            <a:chOff x="0" y="0"/>
            <a:chExt cx="857721" cy="1025738"/>
          </a:xfrm>
        </p:grpSpPr>
        <p:sp>
          <p:nvSpPr>
            <p:cNvPr name="Freeform 4" id="4"/>
            <p:cNvSpPr/>
            <p:nvPr/>
          </p:nvSpPr>
          <p:spPr>
            <a:xfrm flipH="false" flipV="false" rot="0">
              <a:off x="0" y="0"/>
              <a:ext cx="857721" cy="1025738"/>
            </a:xfrm>
            <a:custGeom>
              <a:avLst/>
              <a:gdLst/>
              <a:ahLst/>
              <a:cxnLst/>
              <a:rect r="r" b="b" t="t" l="l"/>
              <a:pathLst>
                <a:path h="1025738" w="857721">
                  <a:moveTo>
                    <a:pt x="0" y="0"/>
                  </a:moveTo>
                  <a:lnTo>
                    <a:pt x="857721" y="0"/>
                  </a:lnTo>
                  <a:lnTo>
                    <a:pt x="857721" y="1025738"/>
                  </a:lnTo>
                  <a:lnTo>
                    <a:pt x="0" y="1025738"/>
                  </a:lnTo>
                  <a:close/>
                </a:path>
              </a:pathLst>
            </a:custGeom>
            <a:solidFill>
              <a:srgbClr val="FFC500"/>
            </a:solidFill>
          </p:spPr>
        </p:sp>
        <p:sp>
          <p:nvSpPr>
            <p:cNvPr name="TextBox 5" id="5"/>
            <p:cNvSpPr txBox="true"/>
            <p:nvPr/>
          </p:nvSpPr>
          <p:spPr>
            <a:xfrm>
              <a:off x="0" y="-38100"/>
              <a:ext cx="857721" cy="106383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447901" y="4877253"/>
            <a:ext cx="3256659" cy="3894599"/>
            <a:chOff x="0" y="0"/>
            <a:chExt cx="857721" cy="1025738"/>
          </a:xfrm>
        </p:grpSpPr>
        <p:sp>
          <p:nvSpPr>
            <p:cNvPr name="Freeform 7" id="7"/>
            <p:cNvSpPr/>
            <p:nvPr/>
          </p:nvSpPr>
          <p:spPr>
            <a:xfrm flipH="false" flipV="false" rot="0">
              <a:off x="0" y="0"/>
              <a:ext cx="857721" cy="1025738"/>
            </a:xfrm>
            <a:custGeom>
              <a:avLst/>
              <a:gdLst/>
              <a:ahLst/>
              <a:cxnLst/>
              <a:rect r="r" b="b" t="t" l="l"/>
              <a:pathLst>
                <a:path h="1025738" w="857721">
                  <a:moveTo>
                    <a:pt x="0" y="0"/>
                  </a:moveTo>
                  <a:lnTo>
                    <a:pt x="857721" y="0"/>
                  </a:lnTo>
                  <a:lnTo>
                    <a:pt x="857721" y="1025738"/>
                  </a:lnTo>
                  <a:lnTo>
                    <a:pt x="0" y="1025738"/>
                  </a:lnTo>
                  <a:close/>
                </a:path>
              </a:pathLst>
            </a:custGeom>
            <a:solidFill>
              <a:srgbClr val="FFC500"/>
            </a:solidFill>
          </p:spPr>
        </p:sp>
        <p:sp>
          <p:nvSpPr>
            <p:cNvPr name="TextBox 8" id="8"/>
            <p:cNvSpPr txBox="true"/>
            <p:nvPr/>
          </p:nvSpPr>
          <p:spPr>
            <a:xfrm>
              <a:off x="0" y="-38100"/>
              <a:ext cx="857721" cy="106383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866485" y="4877253"/>
            <a:ext cx="3256659" cy="3894599"/>
            <a:chOff x="0" y="0"/>
            <a:chExt cx="857721" cy="1025738"/>
          </a:xfrm>
        </p:grpSpPr>
        <p:sp>
          <p:nvSpPr>
            <p:cNvPr name="Freeform 10" id="10"/>
            <p:cNvSpPr/>
            <p:nvPr/>
          </p:nvSpPr>
          <p:spPr>
            <a:xfrm flipH="false" flipV="false" rot="0">
              <a:off x="0" y="0"/>
              <a:ext cx="857721" cy="1025738"/>
            </a:xfrm>
            <a:custGeom>
              <a:avLst/>
              <a:gdLst/>
              <a:ahLst/>
              <a:cxnLst/>
              <a:rect r="r" b="b" t="t" l="l"/>
              <a:pathLst>
                <a:path h="1025738" w="857721">
                  <a:moveTo>
                    <a:pt x="0" y="0"/>
                  </a:moveTo>
                  <a:lnTo>
                    <a:pt x="857721" y="0"/>
                  </a:lnTo>
                  <a:lnTo>
                    <a:pt x="857721" y="1025738"/>
                  </a:lnTo>
                  <a:lnTo>
                    <a:pt x="0" y="1025738"/>
                  </a:lnTo>
                  <a:close/>
                </a:path>
              </a:pathLst>
            </a:custGeom>
            <a:solidFill>
              <a:srgbClr val="FFC500"/>
            </a:solidFill>
          </p:spPr>
        </p:sp>
        <p:sp>
          <p:nvSpPr>
            <p:cNvPr name="TextBox 11" id="11"/>
            <p:cNvSpPr txBox="true"/>
            <p:nvPr/>
          </p:nvSpPr>
          <p:spPr>
            <a:xfrm>
              <a:off x="0" y="-38100"/>
              <a:ext cx="857721" cy="106383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5205891" y="-141498"/>
            <a:ext cx="3086100" cy="5143500"/>
            <a:chOff x="0" y="0"/>
            <a:chExt cx="812800" cy="1354667"/>
          </a:xfrm>
        </p:grpSpPr>
        <p:sp>
          <p:nvSpPr>
            <p:cNvPr name="Freeform 13" id="13"/>
            <p:cNvSpPr/>
            <p:nvPr/>
          </p:nvSpPr>
          <p:spPr>
            <a:xfrm flipH="false" flipV="false" rot="0">
              <a:off x="0" y="0"/>
              <a:ext cx="812800" cy="1354667"/>
            </a:xfrm>
            <a:custGeom>
              <a:avLst/>
              <a:gdLst/>
              <a:ahLst/>
              <a:cxnLst/>
              <a:rect r="r" b="b" t="t" l="l"/>
              <a:pathLst>
                <a:path h="1354667" w="812800">
                  <a:moveTo>
                    <a:pt x="0" y="0"/>
                  </a:moveTo>
                  <a:lnTo>
                    <a:pt x="812800" y="0"/>
                  </a:lnTo>
                  <a:lnTo>
                    <a:pt x="812800" y="1354667"/>
                  </a:lnTo>
                  <a:lnTo>
                    <a:pt x="0" y="1354667"/>
                  </a:lnTo>
                  <a:close/>
                </a:path>
              </a:pathLst>
            </a:custGeom>
            <a:solidFill>
              <a:srgbClr val="FFC2DB"/>
            </a:solidFill>
          </p:spPr>
        </p:sp>
        <p:sp>
          <p:nvSpPr>
            <p:cNvPr name="TextBox 14" id="14"/>
            <p:cNvSpPr txBox="true"/>
            <p:nvPr/>
          </p:nvSpPr>
          <p:spPr>
            <a:xfrm>
              <a:off x="0" y="-38100"/>
              <a:ext cx="812800" cy="1392767"/>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24001" y="9258300"/>
            <a:ext cx="2052701" cy="1908290"/>
          </a:xfrm>
          <a:custGeom>
            <a:avLst/>
            <a:gdLst/>
            <a:ahLst/>
            <a:cxnLst/>
            <a:rect r="r" b="b" t="t" l="l"/>
            <a:pathLst>
              <a:path h="1908290" w="2052701">
                <a:moveTo>
                  <a:pt x="0" y="0"/>
                </a:moveTo>
                <a:lnTo>
                  <a:pt x="2052701" y="0"/>
                </a:lnTo>
                <a:lnTo>
                  <a:pt x="2052701" y="1908290"/>
                </a:lnTo>
                <a:lnTo>
                  <a:pt x="0" y="1908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20781" y="4450747"/>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839982" y="4450747"/>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8258566" y="4450747"/>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0">
            <a:off x="11713693" y="1763437"/>
            <a:ext cx="5677338" cy="6629266"/>
            <a:chOff x="0" y="0"/>
            <a:chExt cx="708478" cy="827269"/>
          </a:xfrm>
        </p:grpSpPr>
        <p:sp>
          <p:nvSpPr>
            <p:cNvPr name="Freeform 20" id="20"/>
            <p:cNvSpPr/>
            <p:nvPr/>
          </p:nvSpPr>
          <p:spPr>
            <a:xfrm flipH="false" flipV="false" rot="0">
              <a:off x="0" y="0"/>
              <a:ext cx="708478" cy="827269"/>
            </a:xfrm>
            <a:custGeom>
              <a:avLst/>
              <a:gdLst/>
              <a:ahLst/>
              <a:cxnLst/>
              <a:rect r="r" b="b" t="t" l="l"/>
              <a:pathLst>
                <a:path h="827269" w="708478">
                  <a:moveTo>
                    <a:pt x="0" y="0"/>
                  </a:moveTo>
                  <a:lnTo>
                    <a:pt x="708478" y="0"/>
                  </a:lnTo>
                  <a:lnTo>
                    <a:pt x="708478" y="827269"/>
                  </a:lnTo>
                  <a:lnTo>
                    <a:pt x="0" y="827269"/>
                  </a:lnTo>
                  <a:close/>
                </a:path>
              </a:pathLst>
            </a:custGeom>
            <a:blipFill>
              <a:blip r:embed="rId8"/>
              <a:stretch>
                <a:fillRect l="-37630" t="0" r="-37630" b="0"/>
              </a:stretch>
            </a:blipFill>
          </p:spPr>
        </p:sp>
      </p:grpSp>
      <p:grpSp>
        <p:nvGrpSpPr>
          <p:cNvPr name="Group 21" id="21"/>
          <p:cNvGrpSpPr/>
          <p:nvPr/>
        </p:nvGrpSpPr>
        <p:grpSpPr>
          <a:xfrm rot="0">
            <a:off x="11713693" y="8383177"/>
            <a:ext cx="6571957" cy="5143500"/>
            <a:chOff x="0" y="0"/>
            <a:chExt cx="1730886" cy="1354667"/>
          </a:xfrm>
        </p:grpSpPr>
        <p:sp>
          <p:nvSpPr>
            <p:cNvPr name="Freeform 22" id="22"/>
            <p:cNvSpPr/>
            <p:nvPr/>
          </p:nvSpPr>
          <p:spPr>
            <a:xfrm flipH="false" flipV="false" rot="0">
              <a:off x="0" y="0"/>
              <a:ext cx="1730886" cy="1354667"/>
            </a:xfrm>
            <a:custGeom>
              <a:avLst/>
              <a:gdLst/>
              <a:ahLst/>
              <a:cxnLst/>
              <a:rect r="r" b="b" t="t" l="l"/>
              <a:pathLst>
                <a:path h="1354667" w="1730886">
                  <a:moveTo>
                    <a:pt x="0" y="0"/>
                  </a:moveTo>
                  <a:lnTo>
                    <a:pt x="1730886" y="0"/>
                  </a:lnTo>
                  <a:lnTo>
                    <a:pt x="1730886" y="1354667"/>
                  </a:lnTo>
                  <a:lnTo>
                    <a:pt x="0" y="1354667"/>
                  </a:lnTo>
                  <a:close/>
                </a:path>
              </a:pathLst>
            </a:custGeom>
            <a:solidFill>
              <a:srgbClr val="0050BB"/>
            </a:solidFill>
          </p:spPr>
        </p:sp>
        <p:sp>
          <p:nvSpPr>
            <p:cNvPr name="TextBox 23" id="23"/>
            <p:cNvSpPr txBox="true"/>
            <p:nvPr/>
          </p:nvSpPr>
          <p:spPr>
            <a:xfrm>
              <a:off x="0" y="-38100"/>
              <a:ext cx="1730886" cy="1392767"/>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3953465" y="9521025"/>
            <a:ext cx="4013323" cy="365760"/>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Exploratory Data Analisi</a:t>
            </a:r>
          </a:p>
        </p:txBody>
      </p:sp>
      <p:sp>
        <p:nvSpPr>
          <p:cNvPr name="TextBox 25" id="25"/>
          <p:cNvSpPr txBox="true"/>
          <p:nvPr/>
        </p:nvSpPr>
        <p:spPr>
          <a:xfrm rot="0">
            <a:off x="1028700" y="1741813"/>
            <a:ext cx="6513317" cy="923954"/>
          </a:xfrm>
          <a:prstGeom prst="rect">
            <a:avLst/>
          </a:prstGeom>
        </p:spPr>
        <p:txBody>
          <a:bodyPr anchor="t" rtlCol="false" tIns="0" lIns="0" bIns="0" rIns="0">
            <a:spAutoFit/>
          </a:bodyPr>
          <a:lstStyle/>
          <a:p>
            <a:pPr algn="l">
              <a:lnSpc>
                <a:spcPts val="6750"/>
              </a:lnSpc>
            </a:pPr>
            <a:r>
              <a:rPr lang="en-US" sz="7500" spc="-45">
                <a:solidFill>
                  <a:srgbClr val="05103C"/>
                </a:solidFill>
                <a:latin typeface="TS Damas Sans"/>
                <a:ea typeface="TS Damas Sans"/>
                <a:cs typeface="TS Damas Sans"/>
                <a:sym typeface="TS Damas Sans"/>
              </a:rPr>
              <a:t>Missing </a:t>
            </a:r>
          </a:p>
        </p:txBody>
      </p:sp>
      <p:sp>
        <p:nvSpPr>
          <p:cNvPr name="TextBox 26" id="26"/>
          <p:cNvSpPr txBox="true"/>
          <p:nvPr/>
        </p:nvSpPr>
        <p:spPr>
          <a:xfrm rot="0">
            <a:off x="1028700" y="2941992"/>
            <a:ext cx="8749720" cy="1247803"/>
          </a:xfrm>
          <a:prstGeom prst="rect">
            <a:avLst/>
          </a:prstGeom>
        </p:spPr>
        <p:txBody>
          <a:bodyPr anchor="t" rtlCol="false" tIns="0" lIns="0" bIns="0" rIns="0">
            <a:spAutoFit/>
          </a:bodyPr>
          <a:lstStyle/>
          <a:p>
            <a:pPr algn="l">
              <a:lnSpc>
                <a:spcPts val="9000"/>
              </a:lnSpc>
            </a:pPr>
            <a:r>
              <a:rPr lang="en-US" b="true" sz="10000" spc="-60">
                <a:solidFill>
                  <a:srgbClr val="05103C"/>
                </a:solidFill>
                <a:latin typeface="TS Damas Sans Bold"/>
                <a:ea typeface="TS Damas Sans Bold"/>
                <a:cs typeface="TS Damas Sans Bold"/>
                <a:sym typeface="TS Damas Sans Bold"/>
              </a:rPr>
              <a:t>&amp; DUPLICATE </a:t>
            </a:r>
          </a:p>
        </p:txBody>
      </p:sp>
      <p:sp>
        <p:nvSpPr>
          <p:cNvPr name="TextBox 27" id="27"/>
          <p:cNvSpPr txBox="true"/>
          <p:nvPr/>
        </p:nvSpPr>
        <p:spPr>
          <a:xfrm rot="0">
            <a:off x="1420781" y="5532358"/>
            <a:ext cx="2584507" cy="372999"/>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Missing</a:t>
            </a:r>
          </a:p>
        </p:txBody>
      </p:sp>
      <p:sp>
        <p:nvSpPr>
          <p:cNvPr name="TextBox 28" id="28"/>
          <p:cNvSpPr txBox="true"/>
          <p:nvPr/>
        </p:nvSpPr>
        <p:spPr>
          <a:xfrm rot="0">
            <a:off x="4839982" y="5532358"/>
            <a:ext cx="2584507" cy="372999"/>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Duplicate</a:t>
            </a:r>
          </a:p>
        </p:txBody>
      </p:sp>
      <p:sp>
        <p:nvSpPr>
          <p:cNvPr name="TextBox 29" id="29"/>
          <p:cNvSpPr txBox="true"/>
          <p:nvPr/>
        </p:nvSpPr>
        <p:spPr>
          <a:xfrm rot="0">
            <a:off x="8258566" y="5532358"/>
            <a:ext cx="2584507" cy="372999"/>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Handle </a:t>
            </a:r>
          </a:p>
        </p:txBody>
      </p:sp>
      <p:sp>
        <p:nvSpPr>
          <p:cNvPr name="TextBox 30" id="30"/>
          <p:cNvSpPr txBox="true"/>
          <p:nvPr/>
        </p:nvSpPr>
        <p:spPr>
          <a:xfrm rot="0">
            <a:off x="12528747" y="1001095"/>
            <a:ext cx="4220194" cy="365824"/>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Template Presentasi</a:t>
            </a:r>
          </a:p>
        </p:txBody>
      </p:sp>
      <p:sp>
        <p:nvSpPr>
          <p:cNvPr name="TextBox 31" id="31"/>
          <p:cNvSpPr txBox="true"/>
          <p:nvPr/>
        </p:nvSpPr>
        <p:spPr>
          <a:xfrm rot="0">
            <a:off x="4801265" y="6133957"/>
            <a:ext cx="2474670" cy="575945"/>
          </a:xfrm>
          <a:prstGeom prst="rect">
            <a:avLst/>
          </a:prstGeom>
        </p:spPr>
        <p:txBody>
          <a:bodyPr anchor="t" rtlCol="false" tIns="0" lIns="0" bIns="0" rIns="0">
            <a:spAutoFit/>
          </a:bodyPr>
          <a:lstStyle/>
          <a:p>
            <a:pPr algn="l">
              <a:lnSpc>
                <a:spcPts val="2380"/>
              </a:lnSpc>
            </a:pPr>
            <a:r>
              <a:rPr lang="en-US" sz="1700">
                <a:solidFill>
                  <a:srgbClr val="05103C"/>
                </a:solidFill>
                <a:latin typeface="Glacial Indifference"/>
                <a:ea typeface="Glacial Indifference"/>
                <a:cs typeface="Glacial Indifference"/>
                <a:sym typeface="Glacial Indifference"/>
              </a:rPr>
              <a:t>Tidak Terdapat Data duplicate</a:t>
            </a:r>
          </a:p>
        </p:txBody>
      </p:sp>
      <p:sp>
        <p:nvSpPr>
          <p:cNvPr name="TextBox 32" id="32"/>
          <p:cNvSpPr txBox="true"/>
          <p:nvPr/>
        </p:nvSpPr>
        <p:spPr>
          <a:xfrm rot="0">
            <a:off x="8060603" y="6076807"/>
            <a:ext cx="2980434" cy="2506980"/>
          </a:xfrm>
          <a:prstGeom prst="rect">
            <a:avLst/>
          </a:prstGeom>
        </p:spPr>
        <p:txBody>
          <a:bodyPr anchor="t" rtlCol="false" tIns="0" lIns="0" bIns="0" rIns="0">
            <a:spAutoFit/>
          </a:bodyPr>
          <a:lstStyle/>
          <a:p>
            <a:pPr algn="just">
              <a:lnSpc>
                <a:spcPts val="2520"/>
              </a:lnSpc>
            </a:pPr>
            <a:r>
              <a:rPr lang="en-US" sz="1800">
                <a:solidFill>
                  <a:srgbClr val="05103C"/>
                </a:solidFill>
                <a:latin typeface="Glacial Indifference"/>
                <a:ea typeface="Glacial Indifference"/>
                <a:cs typeface="Glacial Indifference"/>
                <a:sym typeface="Glacial Indifference"/>
              </a:rPr>
              <a:t>Missing value ditangani menggunakan Iterative Imputer dengan pendekatan Linear Regression, untuk memperkirakan nilai yang hilang secara lebih akurat berdasarkan pola hubungan antar fitur</a:t>
            </a:r>
          </a:p>
        </p:txBody>
      </p:sp>
      <p:sp>
        <p:nvSpPr>
          <p:cNvPr name="TextBox 33" id="33"/>
          <p:cNvSpPr txBox="true"/>
          <p:nvPr/>
        </p:nvSpPr>
        <p:spPr>
          <a:xfrm rot="0">
            <a:off x="1345726" y="6161579"/>
            <a:ext cx="2622607" cy="280670"/>
          </a:xfrm>
          <a:prstGeom prst="rect">
            <a:avLst/>
          </a:prstGeom>
        </p:spPr>
        <p:txBody>
          <a:bodyPr anchor="t" rtlCol="false" tIns="0" lIns="0" bIns="0" rIns="0">
            <a:spAutoFit/>
          </a:bodyPr>
          <a:lstStyle/>
          <a:p>
            <a:pPr algn="l" marL="367029" indent="-183514" lvl="1">
              <a:lnSpc>
                <a:spcPts val="2379"/>
              </a:lnSpc>
              <a:buAutoNum type="arabicPeriod" startAt="1"/>
            </a:pPr>
            <a:r>
              <a:rPr lang="en-US" sz="1699">
                <a:solidFill>
                  <a:srgbClr val="05103C"/>
                </a:solidFill>
                <a:latin typeface="Glacial Indifference"/>
                <a:ea typeface="Glacial Indifference"/>
                <a:cs typeface="Glacial Indifference"/>
                <a:sym typeface="Glacial Indifference"/>
              </a:rPr>
              <a:t>Total Beds Rooms  : 193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4800" y="-37764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400" y="-39288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631360" y="8180095"/>
            <a:ext cx="5656640" cy="5143500"/>
            <a:chOff x="0" y="0"/>
            <a:chExt cx="1489815" cy="1354667"/>
          </a:xfrm>
        </p:grpSpPr>
        <p:sp>
          <p:nvSpPr>
            <p:cNvPr name="Freeform 5" id="5"/>
            <p:cNvSpPr/>
            <p:nvPr/>
          </p:nvSpPr>
          <p:spPr>
            <a:xfrm flipH="false" flipV="false" rot="0">
              <a:off x="0" y="0"/>
              <a:ext cx="1489815" cy="1354667"/>
            </a:xfrm>
            <a:custGeom>
              <a:avLst/>
              <a:gdLst/>
              <a:ahLst/>
              <a:cxnLst/>
              <a:rect r="r" b="b" t="t" l="l"/>
              <a:pathLst>
                <a:path h="1354667" w="1489815">
                  <a:moveTo>
                    <a:pt x="0" y="0"/>
                  </a:moveTo>
                  <a:lnTo>
                    <a:pt x="1489815" y="0"/>
                  </a:lnTo>
                  <a:lnTo>
                    <a:pt x="1489815" y="1354667"/>
                  </a:lnTo>
                  <a:lnTo>
                    <a:pt x="0" y="1354667"/>
                  </a:lnTo>
                  <a:close/>
                </a:path>
              </a:pathLst>
            </a:custGeom>
            <a:solidFill>
              <a:srgbClr val="FFC500"/>
            </a:solidFill>
          </p:spPr>
        </p:sp>
        <p:sp>
          <p:nvSpPr>
            <p:cNvPr name="TextBox 6" id="6"/>
            <p:cNvSpPr txBox="true"/>
            <p:nvPr/>
          </p:nvSpPr>
          <p:spPr>
            <a:xfrm>
              <a:off x="0" y="-38100"/>
              <a:ext cx="1489815" cy="1392767"/>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4155320" y="8180095"/>
            <a:ext cx="8476040" cy="5143500"/>
            <a:chOff x="0" y="0"/>
            <a:chExt cx="2232373" cy="1354667"/>
          </a:xfrm>
        </p:grpSpPr>
        <p:sp>
          <p:nvSpPr>
            <p:cNvPr name="Freeform 8" id="8"/>
            <p:cNvSpPr/>
            <p:nvPr/>
          </p:nvSpPr>
          <p:spPr>
            <a:xfrm flipH="false" flipV="false" rot="0">
              <a:off x="0" y="0"/>
              <a:ext cx="2232373" cy="1354667"/>
            </a:xfrm>
            <a:custGeom>
              <a:avLst/>
              <a:gdLst/>
              <a:ahLst/>
              <a:cxnLst/>
              <a:rect r="r" b="b" t="t" l="l"/>
              <a:pathLst>
                <a:path h="1354667" w="2232373">
                  <a:moveTo>
                    <a:pt x="0" y="0"/>
                  </a:moveTo>
                  <a:lnTo>
                    <a:pt x="2232373" y="0"/>
                  </a:lnTo>
                  <a:lnTo>
                    <a:pt x="2232373" y="1354667"/>
                  </a:lnTo>
                  <a:lnTo>
                    <a:pt x="0" y="1354667"/>
                  </a:lnTo>
                  <a:close/>
                </a:path>
              </a:pathLst>
            </a:custGeom>
            <a:solidFill>
              <a:srgbClr val="FFC2DB"/>
            </a:solidFill>
          </p:spPr>
        </p:sp>
        <p:sp>
          <p:nvSpPr>
            <p:cNvPr name="TextBox 9" id="9"/>
            <p:cNvSpPr txBox="true"/>
            <p:nvPr/>
          </p:nvSpPr>
          <p:spPr>
            <a:xfrm>
              <a:off x="0" y="-38100"/>
              <a:ext cx="2232373" cy="1392767"/>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0" y="-40812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2631360" y="8180095"/>
            <a:ext cx="5656640" cy="2106905"/>
            <a:chOff x="0" y="0"/>
            <a:chExt cx="1489815" cy="554905"/>
          </a:xfrm>
        </p:grpSpPr>
        <p:sp>
          <p:nvSpPr>
            <p:cNvPr name="Freeform 12" id="12"/>
            <p:cNvSpPr/>
            <p:nvPr/>
          </p:nvSpPr>
          <p:spPr>
            <a:xfrm flipH="false" flipV="false" rot="0">
              <a:off x="0" y="0"/>
              <a:ext cx="1489815" cy="554905"/>
            </a:xfrm>
            <a:custGeom>
              <a:avLst/>
              <a:gdLst/>
              <a:ahLst/>
              <a:cxnLst/>
              <a:rect r="r" b="b" t="t" l="l"/>
              <a:pathLst>
                <a:path h="554905" w="1489815">
                  <a:moveTo>
                    <a:pt x="0" y="0"/>
                  </a:moveTo>
                  <a:lnTo>
                    <a:pt x="1489815" y="0"/>
                  </a:lnTo>
                  <a:lnTo>
                    <a:pt x="1489815" y="554905"/>
                  </a:lnTo>
                  <a:lnTo>
                    <a:pt x="0" y="554905"/>
                  </a:lnTo>
                  <a:close/>
                </a:path>
              </a:pathLst>
            </a:custGeom>
            <a:solidFill>
              <a:srgbClr val="031AB8"/>
            </a:solidFill>
          </p:spPr>
        </p:sp>
        <p:sp>
          <p:nvSpPr>
            <p:cNvPr name="TextBox 13" id="13"/>
            <p:cNvSpPr txBox="true"/>
            <p:nvPr/>
          </p:nvSpPr>
          <p:spPr>
            <a:xfrm>
              <a:off x="0" y="-38100"/>
              <a:ext cx="1489815" cy="59300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8180095"/>
            <a:ext cx="7955899" cy="5143500"/>
            <a:chOff x="0" y="0"/>
            <a:chExt cx="2095381" cy="1354667"/>
          </a:xfrm>
        </p:grpSpPr>
        <p:sp>
          <p:nvSpPr>
            <p:cNvPr name="Freeform 15" id="15"/>
            <p:cNvSpPr/>
            <p:nvPr/>
          </p:nvSpPr>
          <p:spPr>
            <a:xfrm flipH="false" flipV="false" rot="0">
              <a:off x="0" y="0"/>
              <a:ext cx="2095381" cy="1354667"/>
            </a:xfrm>
            <a:custGeom>
              <a:avLst/>
              <a:gdLst/>
              <a:ahLst/>
              <a:cxnLst/>
              <a:rect r="r" b="b" t="t" l="l"/>
              <a:pathLst>
                <a:path h="1354667" w="2095381">
                  <a:moveTo>
                    <a:pt x="0" y="0"/>
                  </a:moveTo>
                  <a:lnTo>
                    <a:pt x="2095381" y="0"/>
                  </a:lnTo>
                  <a:lnTo>
                    <a:pt x="2095381" y="1354667"/>
                  </a:lnTo>
                  <a:lnTo>
                    <a:pt x="0" y="1354667"/>
                  </a:lnTo>
                  <a:close/>
                </a:path>
              </a:pathLst>
            </a:custGeom>
            <a:solidFill>
              <a:srgbClr val="031AB8"/>
            </a:solidFill>
          </p:spPr>
        </p:sp>
        <p:sp>
          <p:nvSpPr>
            <p:cNvPr name="TextBox 16" id="16"/>
            <p:cNvSpPr txBox="true"/>
            <p:nvPr/>
          </p:nvSpPr>
          <p:spPr>
            <a:xfrm>
              <a:off x="0" y="-38100"/>
              <a:ext cx="2095381" cy="1392767"/>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7202907" y="-988810"/>
            <a:ext cx="2170187" cy="2017510"/>
          </a:xfrm>
          <a:custGeom>
            <a:avLst/>
            <a:gdLst/>
            <a:ahLst/>
            <a:cxnLst/>
            <a:rect r="r" b="b" t="t" l="l"/>
            <a:pathLst>
              <a:path h="2017510" w="2170187">
                <a:moveTo>
                  <a:pt x="0" y="0"/>
                </a:moveTo>
                <a:lnTo>
                  <a:pt x="2170186" y="0"/>
                </a:lnTo>
                <a:lnTo>
                  <a:pt x="2170186" y="2017510"/>
                </a:lnTo>
                <a:lnTo>
                  <a:pt x="0" y="2017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14042113" y="9210675"/>
            <a:ext cx="4013323" cy="737235"/>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Exploratory Data Analisis</a:t>
            </a:r>
          </a:p>
          <a:p>
            <a:pPr algn="r">
              <a:lnSpc>
                <a:spcPts val="2940"/>
              </a:lnSpc>
            </a:pPr>
          </a:p>
        </p:txBody>
      </p:sp>
      <p:sp>
        <p:nvSpPr>
          <p:cNvPr name="TextBox 19" id="19"/>
          <p:cNvSpPr txBox="true"/>
          <p:nvPr/>
        </p:nvSpPr>
        <p:spPr>
          <a:xfrm rot="0">
            <a:off x="12682406" y="2600320"/>
            <a:ext cx="5605594" cy="4274855"/>
          </a:xfrm>
          <a:prstGeom prst="rect">
            <a:avLst/>
          </a:prstGeom>
        </p:spPr>
        <p:txBody>
          <a:bodyPr anchor="t" rtlCol="false" tIns="0" lIns="0" bIns="0" rIns="0">
            <a:spAutoFit/>
          </a:bodyPr>
          <a:lstStyle/>
          <a:p>
            <a:pPr algn="l">
              <a:lnSpc>
                <a:spcPts val="8280"/>
              </a:lnSpc>
            </a:pPr>
            <a:r>
              <a:rPr lang="en-US" b="true" sz="9200" spc="-55">
                <a:solidFill>
                  <a:srgbClr val="05103C"/>
                </a:solidFill>
                <a:latin typeface="TS Damas Sans Bold"/>
                <a:ea typeface="TS Damas Sans Bold"/>
                <a:cs typeface="TS Damas Sans Bold"/>
                <a:sym typeface="TS Damas Sans Bold"/>
              </a:rPr>
              <a:t>HISTOGRAM NUMERIKAL KOLOM </a:t>
            </a:r>
          </a:p>
          <a:p>
            <a:pPr algn="l">
              <a:lnSpc>
                <a:spcPts val="8280"/>
              </a:lnSpc>
            </a:pPr>
          </a:p>
        </p:txBody>
      </p:sp>
      <p:sp>
        <p:nvSpPr>
          <p:cNvPr name="Freeform 20" id="20"/>
          <p:cNvSpPr/>
          <p:nvPr/>
        </p:nvSpPr>
        <p:spPr>
          <a:xfrm flipH="false" flipV="false" rot="0">
            <a:off x="1539059" y="8678506"/>
            <a:ext cx="353194" cy="353194"/>
          </a:xfrm>
          <a:custGeom>
            <a:avLst/>
            <a:gdLst/>
            <a:ahLst/>
            <a:cxnLst/>
            <a:rect r="r" b="b" t="t" l="l"/>
            <a:pathLst>
              <a:path h="353194" w="353194">
                <a:moveTo>
                  <a:pt x="0" y="0"/>
                </a:moveTo>
                <a:lnTo>
                  <a:pt x="353194" y="0"/>
                </a:lnTo>
                <a:lnTo>
                  <a:pt x="353194" y="353195"/>
                </a:lnTo>
                <a:lnTo>
                  <a:pt x="0" y="3531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1" id="21"/>
          <p:cNvGrpSpPr/>
          <p:nvPr/>
        </p:nvGrpSpPr>
        <p:grpSpPr>
          <a:xfrm rot="0">
            <a:off x="0" y="19945"/>
            <a:ext cx="11530911" cy="8160150"/>
            <a:chOff x="0" y="0"/>
            <a:chExt cx="1102667" cy="780331"/>
          </a:xfrm>
        </p:grpSpPr>
        <p:sp>
          <p:nvSpPr>
            <p:cNvPr name="Freeform 22" id="22"/>
            <p:cNvSpPr/>
            <p:nvPr/>
          </p:nvSpPr>
          <p:spPr>
            <a:xfrm flipH="false" flipV="false" rot="0">
              <a:off x="0" y="0"/>
              <a:ext cx="1102667" cy="780331"/>
            </a:xfrm>
            <a:custGeom>
              <a:avLst/>
              <a:gdLst/>
              <a:ahLst/>
              <a:cxnLst/>
              <a:rect r="r" b="b" t="t" l="l"/>
              <a:pathLst>
                <a:path h="780331" w="1102667">
                  <a:moveTo>
                    <a:pt x="0" y="0"/>
                  </a:moveTo>
                  <a:lnTo>
                    <a:pt x="1102667" y="0"/>
                  </a:lnTo>
                  <a:lnTo>
                    <a:pt x="1102667" y="780331"/>
                  </a:lnTo>
                  <a:lnTo>
                    <a:pt x="0" y="780331"/>
                  </a:lnTo>
                  <a:close/>
                </a:path>
              </a:pathLst>
            </a:custGeom>
            <a:blipFill>
              <a:blip r:embed="rId10"/>
              <a:stretch>
                <a:fillRect l="-1749" t="0" r="-1749" b="0"/>
              </a:stretch>
            </a:blipFill>
          </p:spPr>
        </p:sp>
      </p:grpSp>
      <p:sp>
        <p:nvSpPr>
          <p:cNvPr name="Freeform 23" id="23"/>
          <p:cNvSpPr/>
          <p:nvPr/>
        </p:nvSpPr>
        <p:spPr>
          <a:xfrm flipH="false" flipV="false" rot="0">
            <a:off x="-912396" y="9233548"/>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400" y="-39288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31360" y="8180095"/>
            <a:ext cx="5656640" cy="5143500"/>
            <a:chOff x="0" y="0"/>
            <a:chExt cx="1489815" cy="1354667"/>
          </a:xfrm>
        </p:grpSpPr>
        <p:sp>
          <p:nvSpPr>
            <p:cNvPr name="Freeform 4" id="4"/>
            <p:cNvSpPr/>
            <p:nvPr/>
          </p:nvSpPr>
          <p:spPr>
            <a:xfrm flipH="false" flipV="false" rot="0">
              <a:off x="0" y="0"/>
              <a:ext cx="1489815" cy="1354667"/>
            </a:xfrm>
            <a:custGeom>
              <a:avLst/>
              <a:gdLst/>
              <a:ahLst/>
              <a:cxnLst/>
              <a:rect r="r" b="b" t="t" l="l"/>
              <a:pathLst>
                <a:path h="1354667" w="1489815">
                  <a:moveTo>
                    <a:pt x="0" y="0"/>
                  </a:moveTo>
                  <a:lnTo>
                    <a:pt x="1489815" y="0"/>
                  </a:lnTo>
                  <a:lnTo>
                    <a:pt x="1489815" y="1354667"/>
                  </a:lnTo>
                  <a:lnTo>
                    <a:pt x="0" y="1354667"/>
                  </a:lnTo>
                  <a:close/>
                </a:path>
              </a:pathLst>
            </a:custGeom>
            <a:solidFill>
              <a:srgbClr val="FFC500"/>
            </a:solidFill>
          </p:spPr>
        </p:sp>
        <p:sp>
          <p:nvSpPr>
            <p:cNvPr name="TextBox 5" id="5"/>
            <p:cNvSpPr txBox="true"/>
            <p:nvPr/>
          </p:nvSpPr>
          <p:spPr>
            <a:xfrm>
              <a:off x="0" y="-38100"/>
              <a:ext cx="1489815" cy="139276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747840" y="7240790"/>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094590" y="8180095"/>
            <a:ext cx="8193410" cy="2106905"/>
            <a:chOff x="0" y="0"/>
            <a:chExt cx="2157935" cy="554905"/>
          </a:xfrm>
        </p:grpSpPr>
        <p:sp>
          <p:nvSpPr>
            <p:cNvPr name="Freeform 8" id="8"/>
            <p:cNvSpPr/>
            <p:nvPr/>
          </p:nvSpPr>
          <p:spPr>
            <a:xfrm flipH="false" flipV="false" rot="0">
              <a:off x="0" y="0"/>
              <a:ext cx="2157935" cy="554905"/>
            </a:xfrm>
            <a:custGeom>
              <a:avLst/>
              <a:gdLst/>
              <a:ahLst/>
              <a:cxnLst/>
              <a:rect r="r" b="b" t="t" l="l"/>
              <a:pathLst>
                <a:path h="554905" w="2157935">
                  <a:moveTo>
                    <a:pt x="0" y="0"/>
                  </a:moveTo>
                  <a:lnTo>
                    <a:pt x="2157935" y="0"/>
                  </a:lnTo>
                  <a:lnTo>
                    <a:pt x="2157935" y="554905"/>
                  </a:lnTo>
                  <a:lnTo>
                    <a:pt x="0" y="554905"/>
                  </a:lnTo>
                  <a:close/>
                </a:path>
              </a:pathLst>
            </a:custGeom>
            <a:solidFill>
              <a:srgbClr val="031AB8"/>
            </a:solidFill>
          </p:spPr>
        </p:sp>
        <p:sp>
          <p:nvSpPr>
            <p:cNvPr name="TextBox 9" id="9"/>
            <p:cNvSpPr txBox="true"/>
            <p:nvPr/>
          </p:nvSpPr>
          <p:spPr>
            <a:xfrm>
              <a:off x="0" y="-38100"/>
              <a:ext cx="2157935" cy="59300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7202907" y="-988810"/>
            <a:ext cx="2170187" cy="2017510"/>
          </a:xfrm>
          <a:custGeom>
            <a:avLst/>
            <a:gdLst/>
            <a:ahLst/>
            <a:cxnLst/>
            <a:rect r="r" b="b" t="t" l="l"/>
            <a:pathLst>
              <a:path h="2017510" w="2170187">
                <a:moveTo>
                  <a:pt x="0" y="0"/>
                </a:moveTo>
                <a:lnTo>
                  <a:pt x="2170186" y="0"/>
                </a:lnTo>
                <a:lnTo>
                  <a:pt x="2170186"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39059" y="8678506"/>
            <a:ext cx="353194" cy="353194"/>
          </a:xfrm>
          <a:custGeom>
            <a:avLst/>
            <a:gdLst/>
            <a:ahLst/>
            <a:cxnLst/>
            <a:rect r="r" b="b" t="t" l="l"/>
            <a:pathLst>
              <a:path h="353194" w="353194">
                <a:moveTo>
                  <a:pt x="0" y="0"/>
                </a:moveTo>
                <a:lnTo>
                  <a:pt x="353194" y="0"/>
                </a:lnTo>
                <a:lnTo>
                  <a:pt x="353194" y="353195"/>
                </a:lnTo>
                <a:lnTo>
                  <a:pt x="0" y="3531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028700" y="39890"/>
            <a:ext cx="9065890" cy="10247110"/>
            <a:chOff x="0" y="0"/>
            <a:chExt cx="1112203" cy="1257115"/>
          </a:xfrm>
        </p:grpSpPr>
        <p:sp>
          <p:nvSpPr>
            <p:cNvPr name="Freeform 13" id="13"/>
            <p:cNvSpPr/>
            <p:nvPr/>
          </p:nvSpPr>
          <p:spPr>
            <a:xfrm flipH="false" flipV="false" rot="0">
              <a:off x="0" y="0"/>
              <a:ext cx="1112203" cy="1257115"/>
            </a:xfrm>
            <a:custGeom>
              <a:avLst/>
              <a:gdLst/>
              <a:ahLst/>
              <a:cxnLst/>
              <a:rect r="r" b="b" t="t" l="l"/>
              <a:pathLst>
                <a:path h="1257115" w="1112203">
                  <a:moveTo>
                    <a:pt x="0" y="0"/>
                  </a:moveTo>
                  <a:lnTo>
                    <a:pt x="1112203" y="0"/>
                  </a:lnTo>
                  <a:lnTo>
                    <a:pt x="1112203" y="1257115"/>
                  </a:lnTo>
                  <a:lnTo>
                    <a:pt x="0" y="1257115"/>
                  </a:lnTo>
                  <a:close/>
                </a:path>
              </a:pathLst>
            </a:custGeom>
            <a:blipFill>
              <a:blip r:embed="rId8"/>
              <a:stretch>
                <a:fillRect l="0" t="-483" r="0" b="-483"/>
              </a:stretch>
            </a:blipFill>
          </p:spPr>
        </p:sp>
      </p:grpSp>
      <p:sp>
        <p:nvSpPr>
          <p:cNvPr name="TextBox 14" id="14"/>
          <p:cNvSpPr txBox="true"/>
          <p:nvPr/>
        </p:nvSpPr>
        <p:spPr>
          <a:xfrm rot="0">
            <a:off x="14042113" y="9210675"/>
            <a:ext cx="4013323" cy="737235"/>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Exploratory Data Analisis</a:t>
            </a:r>
          </a:p>
          <a:p>
            <a:pPr algn="r">
              <a:lnSpc>
                <a:spcPts val="2940"/>
              </a:lnSpc>
            </a:pPr>
          </a:p>
        </p:txBody>
      </p:sp>
      <p:sp>
        <p:nvSpPr>
          <p:cNvPr name="TextBox 15" id="15"/>
          <p:cNvSpPr txBox="true"/>
          <p:nvPr/>
        </p:nvSpPr>
        <p:spPr>
          <a:xfrm rot="0">
            <a:off x="12682406" y="2600320"/>
            <a:ext cx="5605594" cy="4274855"/>
          </a:xfrm>
          <a:prstGeom prst="rect">
            <a:avLst/>
          </a:prstGeom>
        </p:spPr>
        <p:txBody>
          <a:bodyPr anchor="t" rtlCol="false" tIns="0" lIns="0" bIns="0" rIns="0">
            <a:spAutoFit/>
          </a:bodyPr>
          <a:lstStyle/>
          <a:p>
            <a:pPr algn="l">
              <a:lnSpc>
                <a:spcPts val="8280"/>
              </a:lnSpc>
            </a:pPr>
            <a:r>
              <a:rPr lang="en-US" b="true" sz="9200" spc="-55">
                <a:solidFill>
                  <a:srgbClr val="05103C"/>
                </a:solidFill>
                <a:latin typeface="TS Damas Sans Bold"/>
                <a:ea typeface="TS Damas Sans Bold"/>
                <a:cs typeface="TS Damas Sans Bold"/>
                <a:sym typeface="TS Damas Sans Bold"/>
              </a:rPr>
              <a:t>BOXPLOT NUMERIKAL KOLOM </a:t>
            </a:r>
          </a:p>
          <a:p>
            <a:pPr algn="l">
              <a:lnSpc>
                <a:spcPts val="828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697" y="-3479479"/>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31360" y="9258300"/>
            <a:ext cx="5656640" cy="4065295"/>
            <a:chOff x="0" y="0"/>
            <a:chExt cx="1489815" cy="1070695"/>
          </a:xfrm>
        </p:grpSpPr>
        <p:sp>
          <p:nvSpPr>
            <p:cNvPr name="Freeform 4" id="4"/>
            <p:cNvSpPr/>
            <p:nvPr/>
          </p:nvSpPr>
          <p:spPr>
            <a:xfrm flipH="false" flipV="false" rot="0">
              <a:off x="0" y="0"/>
              <a:ext cx="1489815" cy="1070695"/>
            </a:xfrm>
            <a:custGeom>
              <a:avLst/>
              <a:gdLst/>
              <a:ahLst/>
              <a:cxnLst/>
              <a:rect r="r" b="b" t="t" l="l"/>
              <a:pathLst>
                <a:path h="1070695" w="1489815">
                  <a:moveTo>
                    <a:pt x="0" y="0"/>
                  </a:moveTo>
                  <a:lnTo>
                    <a:pt x="1489815" y="0"/>
                  </a:lnTo>
                  <a:lnTo>
                    <a:pt x="1489815" y="1070695"/>
                  </a:lnTo>
                  <a:lnTo>
                    <a:pt x="0" y="1070695"/>
                  </a:lnTo>
                  <a:close/>
                </a:path>
              </a:pathLst>
            </a:custGeom>
            <a:solidFill>
              <a:srgbClr val="FFC500"/>
            </a:solidFill>
          </p:spPr>
        </p:sp>
        <p:sp>
          <p:nvSpPr>
            <p:cNvPr name="TextBox 5" id="5"/>
            <p:cNvSpPr txBox="true"/>
            <p:nvPr/>
          </p:nvSpPr>
          <p:spPr>
            <a:xfrm>
              <a:off x="0" y="-38100"/>
              <a:ext cx="1489815" cy="110879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155320" y="7984506"/>
            <a:ext cx="8476040" cy="5339089"/>
            <a:chOff x="0" y="0"/>
            <a:chExt cx="2232373" cy="1406180"/>
          </a:xfrm>
        </p:grpSpPr>
        <p:sp>
          <p:nvSpPr>
            <p:cNvPr name="Freeform 7" id="7"/>
            <p:cNvSpPr/>
            <p:nvPr/>
          </p:nvSpPr>
          <p:spPr>
            <a:xfrm flipH="false" flipV="false" rot="0">
              <a:off x="0" y="0"/>
              <a:ext cx="2232373" cy="1406180"/>
            </a:xfrm>
            <a:custGeom>
              <a:avLst/>
              <a:gdLst/>
              <a:ahLst/>
              <a:cxnLst/>
              <a:rect r="r" b="b" t="t" l="l"/>
              <a:pathLst>
                <a:path h="1406180" w="2232373">
                  <a:moveTo>
                    <a:pt x="0" y="0"/>
                  </a:moveTo>
                  <a:lnTo>
                    <a:pt x="2232373" y="0"/>
                  </a:lnTo>
                  <a:lnTo>
                    <a:pt x="2232373" y="1406180"/>
                  </a:lnTo>
                  <a:lnTo>
                    <a:pt x="0" y="1406180"/>
                  </a:lnTo>
                  <a:close/>
                </a:path>
              </a:pathLst>
            </a:custGeom>
            <a:solidFill>
              <a:srgbClr val="FFC2DB"/>
            </a:solidFill>
          </p:spPr>
        </p:sp>
        <p:sp>
          <p:nvSpPr>
            <p:cNvPr name="TextBox 8" id="8"/>
            <p:cNvSpPr txBox="true"/>
            <p:nvPr/>
          </p:nvSpPr>
          <p:spPr>
            <a:xfrm>
              <a:off x="0" y="-38100"/>
              <a:ext cx="2232373" cy="144428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631360" y="7984506"/>
            <a:ext cx="5656640" cy="2509787"/>
            <a:chOff x="0" y="0"/>
            <a:chExt cx="1489815" cy="661014"/>
          </a:xfrm>
        </p:grpSpPr>
        <p:sp>
          <p:nvSpPr>
            <p:cNvPr name="Freeform 10" id="10"/>
            <p:cNvSpPr/>
            <p:nvPr/>
          </p:nvSpPr>
          <p:spPr>
            <a:xfrm flipH="false" flipV="false" rot="0">
              <a:off x="0" y="0"/>
              <a:ext cx="1489815" cy="661014"/>
            </a:xfrm>
            <a:custGeom>
              <a:avLst/>
              <a:gdLst/>
              <a:ahLst/>
              <a:cxnLst/>
              <a:rect r="r" b="b" t="t" l="l"/>
              <a:pathLst>
                <a:path h="661014" w="1489815">
                  <a:moveTo>
                    <a:pt x="0" y="0"/>
                  </a:moveTo>
                  <a:lnTo>
                    <a:pt x="1489815" y="0"/>
                  </a:lnTo>
                  <a:lnTo>
                    <a:pt x="1489815" y="661014"/>
                  </a:lnTo>
                  <a:lnTo>
                    <a:pt x="0" y="661014"/>
                  </a:lnTo>
                  <a:close/>
                </a:path>
              </a:pathLst>
            </a:custGeom>
            <a:solidFill>
              <a:srgbClr val="031AB8"/>
            </a:solidFill>
          </p:spPr>
        </p:sp>
        <p:sp>
          <p:nvSpPr>
            <p:cNvPr name="TextBox 11" id="11"/>
            <p:cNvSpPr txBox="true"/>
            <p:nvPr/>
          </p:nvSpPr>
          <p:spPr>
            <a:xfrm>
              <a:off x="0" y="-38100"/>
              <a:ext cx="1489815" cy="69911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5515882"/>
            <a:ext cx="5910270" cy="7807713"/>
            <a:chOff x="0" y="0"/>
            <a:chExt cx="1556614" cy="2056352"/>
          </a:xfrm>
        </p:grpSpPr>
        <p:sp>
          <p:nvSpPr>
            <p:cNvPr name="Freeform 13" id="13"/>
            <p:cNvSpPr/>
            <p:nvPr/>
          </p:nvSpPr>
          <p:spPr>
            <a:xfrm flipH="false" flipV="false" rot="0">
              <a:off x="0" y="0"/>
              <a:ext cx="1556614" cy="2056352"/>
            </a:xfrm>
            <a:custGeom>
              <a:avLst/>
              <a:gdLst/>
              <a:ahLst/>
              <a:cxnLst/>
              <a:rect r="r" b="b" t="t" l="l"/>
              <a:pathLst>
                <a:path h="2056352" w="1556614">
                  <a:moveTo>
                    <a:pt x="0" y="0"/>
                  </a:moveTo>
                  <a:lnTo>
                    <a:pt x="1556614" y="0"/>
                  </a:lnTo>
                  <a:lnTo>
                    <a:pt x="1556614" y="2056352"/>
                  </a:lnTo>
                  <a:lnTo>
                    <a:pt x="0" y="2056352"/>
                  </a:lnTo>
                  <a:close/>
                </a:path>
              </a:pathLst>
            </a:custGeom>
            <a:solidFill>
              <a:srgbClr val="031AB8"/>
            </a:solidFill>
          </p:spPr>
        </p:sp>
        <p:sp>
          <p:nvSpPr>
            <p:cNvPr name="TextBox 14" id="14"/>
            <p:cNvSpPr txBox="true"/>
            <p:nvPr/>
          </p:nvSpPr>
          <p:spPr>
            <a:xfrm>
              <a:off x="0" y="-38100"/>
              <a:ext cx="1556614" cy="2094452"/>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7202907" y="-988810"/>
            <a:ext cx="2170187" cy="2017510"/>
          </a:xfrm>
          <a:custGeom>
            <a:avLst/>
            <a:gdLst/>
            <a:ahLst/>
            <a:cxnLst/>
            <a:rect r="r" b="b" t="t" l="l"/>
            <a:pathLst>
              <a:path h="2017510" w="2170187">
                <a:moveTo>
                  <a:pt x="0" y="0"/>
                </a:moveTo>
                <a:lnTo>
                  <a:pt x="2170186" y="0"/>
                </a:lnTo>
                <a:lnTo>
                  <a:pt x="2170186"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912396" y="9233548"/>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6372178" y="3442951"/>
            <a:ext cx="11915822" cy="3401098"/>
          </a:xfrm>
          <a:custGeom>
            <a:avLst/>
            <a:gdLst/>
            <a:ahLst/>
            <a:cxnLst/>
            <a:rect r="r" b="b" t="t" l="l"/>
            <a:pathLst>
              <a:path h="3401098" w="11915822">
                <a:moveTo>
                  <a:pt x="0" y="0"/>
                </a:moveTo>
                <a:lnTo>
                  <a:pt x="11915822" y="0"/>
                </a:lnTo>
                <a:lnTo>
                  <a:pt x="11915822" y="3401098"/>
                </a:lnTo>
                <a:lnTo>
                  <a:pt x="0" y="3401098"/>
                </a:lnTo>
                <a:lnTo>
                  <a:pt x="0" y="0"/>
                </a:lnTo>
                <a:close/>
              </a:path>
            </a:pathLst>
          </a:custGeom>
          <a:blipFill>
            <a:blip r:embed="rId6"/>
            <a:stretch>
              <a:fillRect l="-742" t="0" r="-742" b="0"/>
            </a:stretch>
          </a:blipFill>
        </p:spPr>
      </p:sp>
      <p:sp>
        <p:nvSpPr>
          <p:cNvPr name="TextBox 18" id="18"/>
          <p:cNvSpPr txBox="true"/>
          <p:nvPr/>
        </p:nvSpPr>
        <p:spPr>
          <a:xfrm rot="0">
            <a:off x="14068024" y="9505068"/>
            <a:ext cx="4013323" cy="737235"/>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Exploratory Data Analisis</a:t>
            </a:r>
          </a:p>
          <a:p>
            <a:pPr algn="r">
              <a:lnSpc>
                <a:spcPts val="2940"/>
              </a:lnSpc>
            </a:pPr>
          </a:p>
        </p:txBody>
      </p:sp>
      <p:sp>
        <p:nvSpPr>
          <p:cNvPr name="TextBox 19" id="19"/>
          <p:cNvSpPr txBox="true"/>
          <p:nvPr/>
        </p:nvSpPr>
        <p:spPr>
          <a:xfrm rot="0">
            <a:off x="171436" y="2375824"/>
            <a:ext cx="6200742" cy="2420004"/>
          </a:xfrm>
          <a:prstGeom prst="rect">
            <a:avLst/>
          </a:prstGeom>
        </p:spPr>
        <p:txBody>
          <a:bodyPr anchor="t" rtlCol="false" tIns="0" lIns="0" bIns="0" rIns="0">
            <a:spAutoFit/>
          </a:bodyPr>
          <a:lstStyle/>
          <a:p>
            <a:pPr algn="l">
              <a:lnSpc>
                <a:spcPts val="9160"/>
              </a:lnSpc>
            </a:pPr>
            <a:r>
              <a:rPr lang="en-US" b="true" sz="10177" spc="-61">
                <a:solidFill>
                  <a:srgbClr val="05103C"/>
                </a:solidFill>
                <a:latin typeface="TS Damas Sans Bold"/>
                <a:ea typeface="TS Damas Sans Bold"/>
                <a:cs typeface="TS Damas Sans Bold"/>
                <a:sym typeface="TS Damas Sans Bold"/>
              </a:rPr>
              <a:t>OUTLIERS DETECTIONS</a:t>
            </a:r>
          </a:p>
        </p:txBody>
      </p:sp>
      <p:sp>
        <p:nvSpPr>
          <p:cNvPr name="TextBox 20" id="20"/>
          <p:cNvSpPr txBox="true"/>
          <p:nvPr/>
        </p:nvSpPr>
        <p:spPr>
          <a:xfrm rot="0">
            <a:off x="0" y="7346925"/>
            <a:ext cx="4871246" cy="1541863"/>
          </a:xfrm>
          <a:prstGeom prst="rect">
            <a:avLst/>
          </a:prstGeom>
        </p:spPr>
        <p:txBody>
          <a:bodyPr anchor="t" rtlCol="false" tIns="0" lIns="0" bIns="0" rIns="0">
            <a:spAutoFit/>
          </a:bodyPr>
          <a:lstStyle/>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Jumlah baris yang akan dihapus: 1605 dari 13770 baris </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Persentase data yang akan hilang: 11.66%</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Data Clean : 12165 Baris</a:t>
            </a:r>
          </a:p>
          <a:p>
            <a:pPr algn="just">
              <a:lnSpc>
                <a:spcPts val="3000"/>
              </a:lnSpc>
            </a:pPr>
          </a:p>
        </p:txBody>
      </p:sp>
      <p:sp>
        <p:nvSpPr>
          <p:cNvPr name="TextBox 21" id="21"/>
          <p:cNvSpPr txBox="true"/>
          <p:nvPr/>
        </p:nvSpPr>
        <p:spPr>
          <a:xfrm rot="0">
            <a:off x="172697" y="6863099"/>
            <a:ext cx="2584507" cy="341376"/>
          </a:xfrm>
          <a:prstGeom prst="rect">
            <a:avLst/>
          </a:prstGeom>
        </p:spPr>
        <p:txBody>
          <a:bodyPr anchor="t" rtlCol="false" tIns="0" lIns="0" bIns="0" rIns="0">
            <a:spAutoFit/>
          </a:bodyPr>
          <a:lstStyle/>
          <a:p>
            <a:pPr algn="l" marL="0" indent="0" lvl="0">
              <a:lnSpc>
                <a:spcPts val="2592"/>
              </a:lnSpc>
              <a:spcBef>
                <a:spcPct val="0"/>
              </a:spcBef>
            </a:pPr>
            <a:r>
              <a:rPr lang="en-US" b="true" sz="2400" spc="-127">
                <a:solidFill>
                  <a:srgbClr val="FFEFEF"/>
                </a:solidFill>
                <a:latin typeface="Glacial Indifference Bold"/>
                <a:ea typeface="Glacial Indifference Bold"/>
                <a:cs typeface="Glacial Indifference Bold"/>
                <a:sym typeface="Glacial Indifference Bold"/>
              </a:rPr>
              <a:t>Note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707" y="-4330101"/>
            <a:ext cx="18781415" cy="18947203"/>
          </a:xfrm>
          <a:custGeom>
            <a:avLst/>
            <a:gdLst/>
            <a:ahLst/>
            <a:cxnLst/>
            <a:rect r="r" b="b" t="t" l="l"/>
            <a:pathLst>
              <a:path h="18947203" w="18781415">
                <a:moveTo>
                  <a:pt x="0" y="0"/>
                </a:moveTo>
                <a:lnTo>
                  <a:pt x="18781414" y="0"/>
                </a:lnTo>
                <a:lnTo>
                  <a:pt x="18781414" y="18947202"/>
                </a:lnTo>
                <a:lnTo>
                  <a:pt x="0" y="1894720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3484923"/>
            <a:ext cx="11442192" cy="2863105"/>
            <a:chOff x="0" y="0"/>
            <a:chExt cx="3013581" cy="754069"/>
          </a:xfrm>
        </p:grpSpPr>
        <p:sp>
          <p:nvSpPr>
            <p:cNvPr name="Freeform 4" id="4"/>
            <p:cNvSpPr/>
            <p:nvPr/>
          </p:nvSpPr>
          <p:spPr>
            <a:xfrm flipH="false" flipV="false" rot="0">
              <a:off x="0" y="0"/>
              <a:ext cx="3013581" cy="754069"/>
            </a:xfrm>
            <a:custGeom>
              <a:avLst/>
              <a:gdLst/>
              <a:ahLst/>
              <a:cxnLst/>
              <a:rect r="r" b="b" t="t" l="l"/>
              <a:pathLst>
                <a:path h="754069" w="3013581">
                  <a:moveTo>
                    <a:pt x="0" y="0"/>
                  </a:moveTo>
                  <a:lnTo>
                    <a:pt x="3013581" y="0"/>
                  </a:lnTo>
                  <a:lnTo>
                    <a:pt x="3013581" y="754069"/>
                  </a:lnTo>
                  <a:lnTo>
                    <a:pt x="0" y="754069"/>
                  </a:lnTo>
                  <a:close/>
                </a:path>
              </a:pathLst>
            </a:custGeom>
            <a:solidFill>
              <a:srgbClr val="FFC500"/>
            </a:solidFill>
          </p:spPr>
        </p:sp>
        <p:sp>
          <p:nvSpPr>
            <p:cNvPr name="TextBox 5" id="5"/>
            <p:cNvSpPr txBox="true"/>
            <p:nvPr/>
          </p:nvSpPr>
          <p:spPr>
            <a:xfrm>
              <a:off x="0" y="-38100"/>
              <a:ext cx="3013581" cy="79216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442192" y="6331644"/>
            <a:ext cx="6845808" cy="3529855"/>
            <a:chOff x="0" y="0"/>
            <a:chExt cx="1803011" cy="929674"/>
          </a:xfrm>
        </p:grpSpPr>
        <p:sp>
          <p:nvSpPr>
            <p:cNvPr name="Freeform 7" id="7"/>
            <p:cNvSpPr/>
            <p:nvPr/>
          </p:nvSpPr>
          <p:spPr>
            <a:xfrm flipH="false" flipV="false" rot="0">
              <a:off x="0" y="0"/>
              <a:ext cx="1803011" cy="929674"/>
            </a:xfrm>
            <a:custGeom>
              <a:avLst/>
              <a:gdLst/>
              <a:ahLst/>
              <a:cxnLst/>
              <a:rect r="r" b="b" t="t" l="l"/>
              <a:pathLst>
                <a:path h="929674" w="1803011">
                  <a:moveTo>
                    <a:pt x="0" y="0"/>
                  </a:moveTo>
                  <a:lnTo>
                    <a:pt x="1803011" y="0"/>
                  </a:lnTo>
                  <a:lnTo>
                    <a:pt x="1803011" y="929674"/>
                  </a:lnTo>
                  <a:lnTo>
                    <a:pt x="0" y="929674"/>
                  </a:lnTo>
                  <a:close/>
                </a:path>
              </a:pathLst>
            </a:custGeom>
            <a:solidFill>
              <a:srgbClr val="FFC500"/>
            </a:solidFill>
          </p:spPr>
        </p:sp>
        <p:sp>
          <p:nvSpPr>
            <p:cNvPr name="TextBox 8" id="8"/>
            <p:cNvSpPr txBox="true"/>
            <p:nvPr/>
          </p:nvSpPr>
          <p:spPr>
            <a:xfrm>
              <a:off x="0" y="-38100"/>
              <a:ext cx="1803011" cy="96777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7084198" y="5435749"/>
            <a:ext cx="1912178" cy="1777653"/>
          </a:xfrm>
          <a:custGeom>
            <a:avLst/>
            <a:gdLst/>
            <a:ahLst/>
            <a:cxnLst/>
            <a:rect r="r" b="b" t="t" l="l"/>
            <a:pathLst>
              <a:path h="1777653" w="1912178">
                <a:moveTo>
                  <a:pt x="0" y="0"/>
                </a:moveTo>
                <a:lnTo>
                  <a:pt x="1912178" y="0"/>
                </a:lnTo>
                <a:lnTo>
                  <a:pt x="1912178" y="1777653"/>
                </a:lnTo>
                <a:lnTo>
                  <a:pt x="0" y="1777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482971" y="9822276"/>
            <a:ext cx="12805029" cy="5143500"/>
            <a:chOff x="0" y="0"/>
            <a:chExt cx="3372518" cy="1354667"/>
          </a:xfrm>
        </p:grpSpPr>
        <p:sp>
          <p:nvSpPr>
            <p:cNvPr name="Freeform 11" id="11"/>
            <p:cNvSpPr/>
            <p:nvPr/>
          </p:nvSpPr>
          <p:spPr>
            <a:xfrm flipH="false" flipV="false" rot="0">
              <a:off x="0" y="0"/>
              <a:ext cx="3372518" cy="1354667"/>
            </a:xfrm>
            <a:custGeom>
              <a:avLst/>
              <a:gdLst/>
              <a:ahLst/>
              <a:cxnLst/>
              <a:rect r="r" b="b" t="t" l="l"/>
              <a:pathLst>
                <a:path h="1354667" w="3372518">
                  <a:moveTo>
                    <a:pt x="0" y="0"/>
                  </a:moveTo>
                  <a:lnTo>
                    <a:pt x="3372518" y="0"/>
                  </a:lnTo>
                  <a:lnTo>
                    <a:pt x="3372518" y="1354667"/>
                  </a:lnTo>
                  <a:lnTo>
                    <a:pt x="0" y="1354667"/>
                  </a:lnTo>
                  <a:close/>
                </a:path>
              </a:pathLst>
            </a:custGeom>
            <a:solidFill>
              <a:srgbClr val="031AB8"/>
            </a:solidFill>
          </p:spPr>
        </p:sp>
        <p:sp>
          <p:nvSpPr>
            <p:cNvPr name="TextBox 12" id="12"/>
            <p:cNvSpPr txBox="true"/>
            <p:nvPr/>
          </p:nvSpPr>
          <p:spPr>
            <a:xfrm>
              <a:off x="0" y="-38100"/>
              <a:ext cx="3372518" cy="1392767"/>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29162"/>
            <a:ext cx="5482971" cy="3497700"/>
            <a:chOff x="0" y="0"/>
            <a:chExt cx="849456" cy="541885"/>
          </a:xfrm>
        </p:grpSpPr>
        <p:sp>
          <p:nvSpPr>
            <p:cNvPr name="Freeform 14" id="14"/>
            <p:cNvSpPr/>
            <p:nvPr/>
          </p:nvSpPr>
          <p:spPr>
            <a:xfrm flipH="false" flipV="false" rot="0">
              <a:off x="0" y="0"/>
              <a:ext cx="849456" cy="541885"/>
            </a:xfrm>
            <a:custGeom>
              <a:avLst/>
              <a:gdLst/>
              <a:ahLst/>
              <a:cxnLst/>
              <a:rect r="r" b="b" t="t" l="l"/>
              <a:pathLst>
                <a:path h="541885" w="849456">
                  <a:moveTo>
                    <a:pt x="0" y="0"/>
                  </a:moveTo>
                  <a:lnTo>
                    <a:pt x="849456" y="0"/>
                  </a:lnTo>
                  <a:lnTo>
                    <a:pt x="849456" y="541885"/>
                  </a:lnTo>
                  <a:lnTo>
                    <a:pt x="0" y="541885"/>
                  </a:lnTo>
                  <a:close/>
                </a:path>
              </a:pathLst>
            </a:custGeom>
            <a:blipFill>
              <a:blip r:embed="rId6"/>
              <a:stretch>
                <a:fillRect l="0" t="-2220" r="0" b="-2220"/>
              </a:stretch>
            </a:blipFill>
          </p:spPr>
        </p:sp>
      </p:grpSp>
      <p:grpSp>
        <p:nvGrpSpPr>
          <p:cNvPr name="Group 15" id="15"/>
          <p:cNvGrpSpPr/>
          <p:nvPr/>
        </p:nvGrpSpPr>
        <p:grpSpPr>
          <a:xfrm rot="0">
            <a:off x="0" y="6324576"/>
            <a:ext cx="5482971" cy="3962424"/>
            <a:chOff x="0" y="0"/>
            <a:chExt cx="849456" cy="613883"/>
          </a:xfrm>
        </p:grpSpPr>
        <p:sp>
          <p:nvSpPr>
            <p:cNvPr name="Freeform 16" id="16"/>
            <p:cNvSpPr/>
            <p:nvPr/>
          </p:nvSpPr>
          <p:spPr>
            <a:xfrm flipH="false" flipV="false" rot="0">
              <a:off x="0" y="0"/>
              <a:ext cx="849456" cy="613883"/>
            </a:xfrm>
            <a:custGeom>
              <a:avLst/>
              <a:gdLst/>
              <a:ahLst/>
              <a:cxnLst/>
              <a:rect r="r" b="b" t="t" l="l"/>
              <a:pathLst>
                <a:path h="613883" w="849456">
                  <a:moveTo>
                    <a:pt x="0" y="0"/>
                  </a:moveTo>
                  <a:lnTo>
                    <a:pt x="849456" y="0"/>
                  </a:lnTo>
                  <a:lnTo>
                    <a:pt x="849456" y="613883"/>
                  </a:lnTo>
                  <a:lnTo>
                    <a:pt x="0" y="613883"/>
                  </a:lnTo>
                  <a:close/>
                </a:path>
              </a:pathLst>
            </a:custGeom>
            <a:blipFill>
              <a:blip r:embed="rId7"/>
              <a:stretch>
                <a:fillRect l="-4133" t="0" r="-4133" b="0"/>
              </a:stretch>
            </a:blipFill>
          </p:spPr>
        </p:sp>
      </p:grpSp>
      <p:grpSp>
        <p:nvGrpSpPr>
          <p:cNvPr name="Group 17" id="17"/>
          <p:cNvGrpSpPr/>
          <p:nvPr/>
        </p:nvGrpSpPr>
        <p:grpSpPr>
          <a:xfrm rot="0">
            <a:off x="11442192" y="-29162"/>
            <a:ext cx="6845808" cy="3497700"/>
            <a:chOff x="0" y="0"/>
            <a:chExt cx="1060595" cy="541885"/>
          </a:xfrm>
        </p:grpSpPr>
        <p:sp>
          <p:nvSpPr>
            <p:cNvPr name="Freeform 18" id="18"/>
            <p:cNvSpPr/>
            <p:nvPr/>
          </p:nvSpPr>
          <p:spPr>
            <a:xfrm flipH="false" flipV="false" rot="0">
              <a:off x="0" y="0"/>
              <a:ext cx="1060595" cy="541885"/>
            </a:xfrm>
            <a:custGeom>
              <a:avLst/>
              <a:gdLst/>
              <a:ahLst/>
              <a:cxnLst/>
              <a:rect r="r" b="b" t="t" l="l"/>
              <a:pathLst>
                <a:path h="541885" w="1060595">
                  <a:moveTo>
                    <a:pt x="0" y="0"/>
                  </a:moveTo>
                  <a:lnTo>
                    <a:pt x="1060595" y="0"/>
                  </a:lnTo>
                  <a:lnTo>
                    <a:pt x="1060595" y="541885"/>
                  </a:lnTo>
                  <a:lnTo>
                    <a:pt x="0" y="541885"/>
                  </a:lnTo>
                  <a:close/>
                </a:path>
              </a:pathLst>
            </a:custGeom>
            <a:blipFill>
              <a:blip r:embed="rId8"/>
              <a:stretch>
                <a:fillRect l="0" t="-15322" r="0" b="-15322"/>
              </a:stretch>
            </a:blipFill>
          </p:spPr>
        </p:sp>
      </p:grpSp>
      <p:sp>
        <p:nvSpPr>
          <p:cNvPr name="TextBox 19" id="19"/>
          <p:cNvSpPr txBox="true"/>
          <p:nvPr/>
        </p:nvSpPr>
        <p:spPr>
          <a:xfrm rot="0">
            <a:off x="1853103" y="4331575"/>
            <a:ext cx="9137217" cy="1121940"/>
          </a:xfrm>
          <a:prstGeom prst="rect">
            <a:avLst/>
          </a:prstGeom>
        </p:spPr>
        <p:txBody>
          <a:bodyPr anchor="t" rtlCol="false" tIns="0" lIns="0" bIns="0" rIns="0">
            <a:spAutoFit/>
          </a:bodyPr>
          <a:lstStyle/>
          <a:p>
            <a:pPr algn="l">
              <a:lnSpc>
                <a:spcPts val="8144"/>
              </a:lnSpc>
            </a:pPr>
            <a:r>
              <a:rPr lang="en-US" b="true" sz="9049" spc="-54">
                <a:solidFill>
                  <a:srgbClr val="05103C"/>
                </a:solidFill>
                <a:latin typeface="TS Damas Sans Bold"/>
                <a:ea typeface="TS Damas Sans Bold"/>
                <a:cs typeface="TS Damas Sans Bold"/>
                <a:sym typeface="TS Damas Sans Bold"/>
              </a:rPr>
              <a:t>FEATURE SELECTION</a:t>
            </a:r>
          </a:p>
        </p:txBody>
      </p:sp>
      <p:sp>
        <p:nvSpPr>
          <p:cNvPr name="TextBox 20" id="20"/>
          <p:cNvSpPr txBox="true"/>
          <p:nvPr/>
        </p:nvSpPr>
        <p:spPr>
          <a:xfrm rot="0">
            <a:off x="6201629" y="1076325"/>
            <a:ext cx="4329273" cy="342646"/>
          </a:xfrm>
          <a:prstGeom prst="rect">
            <a:avLst/>
          </a:prstGeom>
        </p:spPr>
        <p:txBody>
          <a:bodyPr anchor="t" rtlCol="false" tIns="0" lIns="0" bIns="0" rIns="0">
            <a:spAutoFit/>
          </a:bodyPr>
          <a:lstStyle/>
          <a:p>
            <a:pPr algn="l">
              <a:lnSpc>
                <a:spcPts val="2522"/>
              </a:lnSpc>
            </a:pPr>
            <a:r>
              <a:rPr lang="en-US" sz="2600" spc="156" b="true">
                <a:solidFill>
                  <a:srgbClr val="05103C"/>
                </a:solidFill>
                <a:latin typeface="Glacial Indifference Bold"/>
                <a:ea typeface="Glacial Indifference Bold"/>
                <a:cs typeface="Glacial Indifference Bold"/>
                <a:sym typeface="Glacial Indifference Bold"/>
              </a:rPr>
              <a:t>Redundancy Check </a:t>
            </a:r>
          </a:p>
        </p:txBody>
      </p:sp>
      <p:sp>
        <p:nvSpPr>
          <p:cNvPr name="TextBox 21" id="21"/>
          <p:cNvSpPr txBox="true"/>
          <p:nvPr/>
        </p:nvSpPr>
        <p:spPr>
          <a:xfrm rot="0">
            <a:off x="6661047" y="7783035"/>
            <a:ext cx="4329273" cy="342646"/>
          </a:xfrm>
          <a:prstGeom prst="rect">
            <a:avLst/>
          </a:prstGeom>
        </p:spPr>
        <p:txBody>
          <a:bodyPr anchor="t" rtlCol="false" tIns="0" lIns="0" bIns="0" rIns="0">
            <a:spAutoFit/>
          </a:bodyPr>
          <a:lstStyle/>
          <a:p>
            <a:pPr algn="l">
              <a:lnSpc>
                <a:spcPts val="2522"/>
              </a:lnSpc>
            </a:pPr>
            <a:r>
              <a:rPr lang="en-US" sz="2600" spc="156" b="true">
                <a:solidFill>
                  <a:srgbClr val="05103C"/>
                </a:solidFill>
                <a:latin typeface="Glacial Indifference Bold"/>
                <a:ea typeface="Glacial Indifference Bold"/>
                <a:cs typeface="Glacial Indifference Bold"/>
                <a:sym typeface="Glacial Indifference Bold"/>
              </a:rPr>
              <a:t>Data Splitting </a:t>
            </a:r>
          </a:p>
        </p:txBody>
      </p:sp>
      <p:sp>
        <p:nvSpPr>
          <p:cNvPr name="TextBox 22" id="22"/>
          <p:cNvSpPr txBox="true"/>
          <p:nvPr/>
        </p:nvSpPr>
        <p:spPr>
          <a:xfrm rot="0">
            <a:off x="12361735" y="4122025"/>
            <a:ext cx="4329273" cy="342646"/>
          </a:xfrm>
          <a:prstGeom prst="rect">
            <a:avLst/>
          </a:prstGeom>
        </p:spPr>
        <p:txBody>
          <a:bodyPr anchor="t" rtlCol="false" tIns="0" lIns="0" bIns="0" rIns="0">
            <a:spAutoFit/>
          </a:bodyPr>
          <a:lstStyle/>
          <a:p>
            <a:pPr algn="l">
              <a:lnSpc>
                <a:spcPts val="2522"/>
              </a:lnSpc>
            </a:pPr>
            <a:r>
              <a:rPr lang="en-US" sz="2600" spc="156" b="true">
                <a:solidFill>
                  <a:srgbClr val="05103C"/>
                </a:solidFill>
                <a:latin typeface="Glacial Indifference Bold"/>
                <a:ea typeface="Glacial Indifference Bold"/>
                <a:cs typeface="Glacial Indifference Bold"/>
                <a:sym typeface="Glacial Indifference Bold"/>
              </a:rPr>
              <a:t>Encoding &amp; Data Scaler</a:t>
            </a:r>
          </a:p>
        </p:txBody>
      </p:sp>
      <p:sp>
        <p:nvSpPr>
          <p:cNvPr name="TextBox 23" id="23"/>
          <p:cNvSpPr txBox="true"/>
          <p:nvPr/>
        </p:nvSpPr>
        <p:spPr>
          <a:xfrm rot="0">
            <a:off x="6201629" y="1571371"/>
            <a:ext cx="3549900" cy="737235"/>
          </a:xfrm>
          <a:prstGeom prst="rect">
            <a:avLst/>
          </a:prstGeom>
        </p:spPr>
        <p:txBody>
          <a:bodyPr anchor="t" rtlCol="false" tIns="0" lIns="0" bIns="0" rIns="0">
            <a:spAutoFit/>
          </a:bodyPr>
          <a:lstStyle/>
          <a:p>
            <a:pPr algn="l">
              <a:lnSpc>
                <a:spcPts val="2940"/>
              </a:lnSpc>
            </a:pPr>
            <a:r>
              <a:rPr lang="en-US" sz="2100">
                <a:solidFill>
                  <a:srgbClr val="05103C"/>
                </a:solidFill>
                <a:latin typeface="Glacial Indifference"/>
                <a:ea typeface="Glacial Indifference"/>
                <a:cs typeface="Glacial Indifference"/>
                <a:sym typeface="Glacial Indifference"/>
              </a:rPr>
              <a:t>Feature Selection berdasarkan Korelasi Antar-Fitur</a:t>
            </a:r>
          </a:p>
        </p:txBody>
      </p:sp>
      <p:sp>
        <p:nvSpPr>
          <p:cNvPr name="TextBox 24" id="24"/>
          <p:cNvSpPr txBox="true"/>
          <p:nvPr/>
        </p:nvSpPr>
        <p:spPr>
          <a:xfrm rot="0">
            <a:off x="12361735" y="4651721"/>
            <a:ext cx="3549900" cy="737235"/>
          </a:xfrm>
          <a:prstGeom prst="rect">
            <a:avLst/>
          </a:prstGeom>
        </p:spPr>
        <p:txBody>
          <a:bodyPr anchor="t" rtlCol="false" tIns="0" lIns="0" bIns="0" rIns="0">
            <a:spAutoFit/>
          </a:bodyPr>
          <a:lstStyle/>
          <a:p>
            <a:pPr algn="l" marL="453390" indent="-226695" lvl="1">
              <a:lnSpc>
                <a:spcPts val="2940"/>
              </a:lnSpc>
              <a:buAutoNum type="arabicPeriod" startAt="1"/>
            </a:pPr>
            <a:r>
              <a:rPr lang="en-US" sz="2100">
                <a:solidFill>
                  <a:srgbClr val="05103C"/>
                </a:solidFill>
                <a:latin typeface="Glacial Indifference"/>
                <a:ea typeface="Glacial Indifference"/>
                <a:cs typeface="Glacial Indifference"/>
                <a:sym typeface="Glacial Indifference"/>
              </a:rPr>
              <a:t>Metode Encoding</a:t>
            </a:r>
          </a:p>
          <a:p>
            <a:pPr algn="l" marL="453390" indent="-226695" lvl="1">
              <a:lnSpc>
                <a:spcPts val="2940"/>
              </a:lnSpc>
              <a:buAutoNum type="arabicPeriod" startAt="1"/>
            </a:pPr>
            <a:r>
              <a:rPr lang="en-US" sz="2100">
                <a:solidFill>
                  <a:srgbClr val="05103C"/>
                </a:solidFill>
                <a:latin typeface="Glacial Indifference"/>
                <a:ea typeface="Glacial Indifference"/>
                <a:cs typeface="Glacial Indifference"/>
                <a:sym typeface="Glacial Indifference"/>
              </a:rPr>
              <a:t>Metode Data Scaler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400" y="-39288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31360" y="5295900"/>
            <a:ext cx="5656640" cy="8027695"/>
            <a:chOff x="0" y="0"/>
            <a:chExt cx="1489815" cy="2114290"/>
          </a:xfrm>
        </p:grpSpPr>
        <p:sp>
          <p:nvSpPr>
            <p:cNvPr name="Freeform 4" id="4"/>
            <p:cNvSpPr/>
            <p:nvPr/>
          </p:nvSpPr>
          <p:spPr>
            <a:xfrm flipH="false" flipV="false" rot="0">
              <a:off x="0" y="0"/>
              <a:ext cx="1489815" cy="2114290"/>
            </a:xfrm>
            <a:custGeom>
              <a:avLst/>
              <a:gdLst/>
              <a:ahLst/>
              <a:cxnLst/>
              <a:rect r="r" b="b" t="t" l="l"/>
              <a:pathLst>
                <a:path h="2114290" w="1489815">
                  <a:moveTo>
                    <a:pt x="0" y="0"/>
                  </a:moveTo>
                  <a:lnTo>
                    <a:pt x="1489815" y="0"/>
                  </a:lnTo>
                  <a:lnTo>
                    <a:pt x="1489815" y="2114290"/>
                  </a:lnTo>
                  <a:lnTo>
                    <a:pt x="0" y="2114290"/>
                  </a:lnTo>
                  <a:close/>
                </a:path>
              </a:pathLst>
            </a:custGeom>
            <a:solidFill>
              <a:srgbClr val="FFC500"/>
            </a:solidFill>
          </p:spPr>
        </p:sp>
        <p:sp>
          <p:nvSpPr>
            <p:cNvPr name="TextBox 5" id="5"/>
            <p:cNvSpPr txBox="true"/>
            <p:nvPr/>
          </p:nvSpPr>
          <p:spPr>
            <a:xfrm>
              <a:off x="0" y="-38100"/>
              <a:ext cx="1489815" cy="215239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155320" y="8678506"/>
            <a:ext cx="8476040" cy="4645089"/>
            <a:chOff x="0" y="0"/>
            <a:chExt cx="2232373" cy="1223398"/>
          </a:xfrm>
        </p:grpSpPr>
        <p:sp>
          <p:nvSpPr>
            <p:cNvPr name="Freeform 7" id="7"/>
            <p:cNvSpPr/>
            <p:nvPr/>
          </p:nvSpPr>
          <p:spPr>
            <a:xfrm flipH="false" flipV="false" rot="0">
              <a:off x="0" y="0"/>
              <a:ext cx="2232373" cy="1223398"/>
            </a:xfrm>
            <a:custGeom>
              <a:avLst/>
              <a:gdLst/>
              <a:ahLst/>
              <a:cxnLst/>
              <a:rect r="r" b="b" t="t" l="l"/>
              <a:pathLst>
                <a:path h="1223398" w="2232373">
                  <a:moveTo>
                    <a:pt x="0" y="0"/>
                  </a:moveTo>
                  <a:lnTo>
                    <a:pt x="2232373" y="0"/>
                  </a:lnTo>
                  <a:lnTo>
                    <a:pt x="2232373" y="1223398"/>
                  </a:lnTo>
                  <a:lnTo>
                    <a:pt x="0" y="1223398"/>
                  </a:lnTo>
                  <a:close/>
                </a:path>
              </a:pathLst>
            </a:custGeom>
            <a:solidFill>
              <a:srgbClr val="FFC2DB"/>
            </a:solidFill>
          </p:spPr>
        </p:sp>
        <p:sp>
          <p:nvSpPr>
            <p:cNvPr name="TextBox 8" id="8"/>
            <p:cNvSpPr txBox="true"/>
            <p:nvPr/>
          </p:nvSpPr>
          <p:spPr>
            <a:xfrm>
              <a:off x="0" y="-38100"/>
              <a:ext cx="2232373" cy="126149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631360" y="8678506"/>
            <a:ext cx="5656640" cy="1608494"/>
            <a:chOff x="0" y="0"/>
            <a:chExt cx="1489815" cy="423636"/>
          </a:xfrm>
        </p:grpSpPr>
        <p:sp>
          <p:nvSpPr>
            <p:cNvPr name="Freeform 10" id="10"/>
            <p:cNvSpPr/>
            <p:nvPr/>
          </p:nvSpPr>
          <p:spPr>
            <a:xfrm flipH="false" flipV="false" rot="0">
              <a:off x="0" y="0"/>
              <a:ext cx="1489815" cy="423636"/>
            </a:xfrm>
            <a:custGeom>
              <a:avLst/>
              <a:gdLst/>
              <a:ahLst/>
              <a:cxnLst/>
              <a:rect r="r" b="b" t="t" l="l"/>
              <a:pathLst>
                <a:path h="423636" w="1489815">
                  <a:moveTo>
                    <a:pt x="0" y="0"/>
                  </a:moveTo>
                  <a:lnTo>
                    <a:pt x="1489815" y="0"/>
                  </a:lnTo>
                  <a:lnTo>
                    <a:pt x="1489815" y="423636"/>
                  </a:lnTo>
                  <a:lnTo>
                    <a:pt x="0" y="423636"/>
                  </a:lnTo>
                  <a:close/>
                </a:path>
              </a:pathLst>
            </a:custGeom>
            <a:solidFill>
              <a:srgbClr val="031AB8"/>
            </a:solidFill>
          </p:spPr>
        </p:sp>
        <p:sp>
          <p:nvSpPr>
            <p:cNvPr name="TextBox 11" id="11"/>
            <p:cNvSpPr txBox="true"/>
            <p:nvPr/>
          </p:nvSpPr>
          <p:spPr>
            <a:xfrm>
              <a:off x="0" y="-38100"/>
              <a:ext cx="1489815" cy="461736"/>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7202907" y="-988810"/>
            <a:ext cx="2170187" cy="2017510"/>
          </a:xfrm>
          <a:custGeom>
            <a:avLst/>
            <a:gdLst/>
            <a:ahLst/>
            <a:cxnLst/>
            <a:rect r="r" b="b" t="t" l="l"/>
            <a:pathLst>
              <a:path h="2017510" w="2170187">
                <a:moveTo>
                  <a:pt x="0" y="0"/>
                </a:moveTo>
                <a:lnTo>
                  <a:pt x="2170186" y="0"/>
                </a:lnTo>
                <a:lnTo>
                  <a:pt x="2170186"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39059" y="8678506"/>
            <a:ext cx="353194" cy="353194"/>
          </a:xfrm>
          <a:custGeom>
            <a:avLst/>
            <a:gdLst/>
            <a:ahLst/>
            <a:cxnLst/>
            <a:rect r="r" b="b" t="t" l="l"/>
            <a:pathLst>
              <a:path h="353194" w="353194">
                <a:moveTo>
                  <a:pt x="0" y="0"/>
                </a:moveTo>
                <a:lnTo>
                  <a:pt x="353194" y="0"/>
                </a:lnTo>
                <a:lnTo>
                  <a:pt x="353194" y="353195"/>
                </a:lnTo>
                <a:lnTo>
                  <a:pt x="0" y="3531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0" y="19945"/>
            <a:ext cx="9957873" cy="10222358"/>
            <a:chOff x="0" y="0"/>
            <a:chExt cx="1102667" cy="1131954"/>
          </a:xfrm>
        </p:grpSpPr>
        <p:sp>
          <p:nvSpPr>
            <p:cNvPr name="Freeform 15" id="15"/>
            <p:cNvSpPr/>
            <p:nvPr/>
          </p:nvSpPr>
          <p:spPr>
            <a:xfrm flipH="false" flipV="false" rot="0">
              <a:off x="0" y="0"/>
              <a:ext cx="1102667" cy="1131954"/>
            </a:xfrm>
            <a:custGeom>
              <a:avLst/>
              <a:gdLst/>
              <a:ahLst/>
              <a:cxnLst/>
              <a:rect r="r" b="b" t="t" l="l"/>
              <a:pathLst>
                <a:path h="1131954" w="1102667">
                  <a:moveTo>
                    <a:pt x="0" y="0"/>
                  </a:moveTo>
                  <a:lnTo>
                    <a:pt x="1102667" y="0"/>
                  </a:lnTo>
                  <a:lnTo>
                    <a:pt x="1102667" y="1131954"/>
                  </a:lnTo>
                  <a:lnTo>
                    <a:pt x="0" y="1131954"/>
                  </a:lnTo>
                  <a:close/>
                </a:path>
              </a:pathLst>
            </a:custGeom>
            <a:blipFill>
              <a:blip r:embed="rId8"/>
              <a:stretch>
                <a:fillRect l="-619" t="0" r="-619" b="0"/>
              </a:stretch>
            </a:blipFill>
          </p:spPr>
        </p:sp>
      </p:grpSp>
      <p:sp>
        <p:nvSpPr>
          <p:cNvPr name="TextBox 16" id="16"/>
          <p:cNvSpPr txBox="true"/>
          <p:nvPr/>
        </p:nvSpPr>
        <p:spPr>
          <a:xfrm rot="0">
            <a:off x="14042113" y="9210675"/>
            <a:ext cx="4013323" cy="365760"/>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Feature Selection</a:t>
            </a:r>
          </a:p>
        </p:txBody>
      </p:sp>
      <p:sp>
        <p:nvSpPr>
          <p:cNvPr name="TextBox 17" id="17"/>
          <p:cNvSpPr txBox="true"/>
          <p:nvPr/>
        </p:nvSpPr>
        <p:spPr>
          <a:xfrm rot="0">
            <a:off x="13245977" y="5578452"/>
            <a:ext cx="5605594" cy="3276652"/>
          </a:xfrm>
          <a:prstGeom prst="rect">
            <a:avLst/>
          </a:prstGeom>
        </p:spPr>
        <p:txBody>
          <a:bodyPr anchor="t" rtlCol="false" tIns="0" lIns="0" bIns="0" rIns="0">
            <a:spAutoFit/>
          </a:bodyPr>
          <a:lstStyle/>
          <a:p>
            <a:pPr algn="l">
              <a:lnSpc>
                <a:spcPts val="6301"/>
              </a:lnSpc>
            </a:pPr>
            <a:r>
              <a:rPr lang="en-US" b="true" sz="7001" spc="-42">
                <a:solidFill>
                  <a:srgbClr val="05103C"/>
                </a:solidFill>
                <a:latin typeface="TS Damas Sans Bold"/>
                <a:ea typeface="TS Damas Sans Bold"/>
                <a:cs typeface="TS Damas Sans Bold"/>
                <a:sym typeface="TS Damas Sans Bold"/>
              </a:rPr>
              <a:t>REDUDANCY CHECK BY CORRELATION</a:t>
            </a:r>
          </a:p>
          <a:p>
            <a:pPr algn="l">
              <a:lnSpc>
                <a:spcPts val="6301"/>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697" y="-3479479"/>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31360" y="9258300"/>
            <a:ext cx="5656640" cy="4065295"/>
            <a:chOff x="0" y="0"/>
            <a:chExt cx="1489815" cy="1070695"/>
          </a:xfrm>
        </p:grpSpPr>
        <p:sp>
          <p:nvSpPr>
            <p:cNvPr name="Freeform 4" id="4"/>
            <p:cNvSpPr/>
            <p:nvPr/>
          </p:nvSpPr>
          <p:spPr>
            <a:xfrm flipH="false" flipV="false" rot="0">
              <a:off x="0" y="0"/>
              <a:ext cx="1489815" cy="1070695"/>
            </a:xfrm>
            <a:custGeom>
              <a:avLst/>
              <a:gdLst/>
              <a:ahLst/>
              <a:cxnLst/>
              <a:rect r="r" b="b" t="t" l="l"/>
              <a:pathLst>
                <a:path h="1070695" w="1489815">
                  <a:moveTo>
                    <a:pt x="0" y="0"/>
                  </a:moveTo>
                  <a:lnTo>
                    <a:pt x="1489815" y="0"/>
                  </a:lnTo>
                  <a:lnTo>
                    <a:pt x="1489815" y="1070695"/>
                  </a:lnTo>
                  <a:lnTo>
                    <a:pt x="0" y="1070695"/>
                  </a:lnTo>
                  <a:close/>
                </a:path>
              </a:pathLst>
            </a:custGeom>
            <a:solidFill>
              <a:srgbClr val="FFC500"/>
            </a:solidFill>
          </p:spPr>
        </p:sp>
        <p:sp>
          <p:nvSpPr>
            <p:cNvPr name="TextBox 5" id="5"/>
            <p:cNvSpPr txBox="true"/>
            <p:nvPr/>
          </p:nvSpPr>
          <p:spPr>
            <a:xfrm>
              <a:off x="0" y="-38100"/>
              <a:ext cx="1489815" cy="110879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155320" y="7375500"/>
            <a:ext cx="8476040" cy="5948095"/>
            <a:chOff x="0" y="0"/>
            <a:chExt cx="2232373" cy="1566577"/>
          </a:xfrm>
        </p:grpSpPr>
        <p:sp>
          <p:nvSpPr>
            <p:cNvPr name="Freeform 7" id="7"/>
            <p:cNvSpPr/>
            <p:nvPr/>
          </p:nvSpPr>
          <p:spPr>
            <a:xfrm flipH="false" flipV="false" rot="0">
              <a:off x="0" y="0"/>
              <a:ext cx="2232373" cy="1566577"/>
            </a:xfrm>
            <a:custGeom>
              <a:avLst/>
              <a:gdLst/>
              <a:ahLst/>
              <a:cxnLst/>
              <a:rect r="r" b="b" t="t" l="l"/>
              <a:pathLst>
                <a:path h="1566577" w="2232373">
                  <a:moveTo>
                    <a:pt x="0" y="0"/>
                  </a:moveTo>
                  <a:lnTo>
                    <a:pt x="2232373" y="0"/>
                  </a:lnTo>
                  <a:lnTo>
                    <a:pt x="2232373" y="1566577"/>
                  </a:lnTo>
                  <a:lnTo>
                    <a:pt x="0" y="1566577"/>
                  </a:lnTo>
                  <a:close/>
                </a:path>
              </a:pathLst>
            </a:custGeom>
            <a:solidFill>
              <a:srgbClr val="FFC500"/>
            </a:solidFill>
          </p:spPr>
        </p:sp>
        <p:sp>
          <p:nvSpPr>
            <p:cNvPr name="TextBox 8" id="8"/>
            <p:cNvSpPr txBox="true"/>
            <p:nvPr/>
          </p:nvSpPr>
          <p:spPr>
            <a:xfrm>
              <a:off x="0" y="-38100"/>
              <a:ext cx="2232373" cy="160467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0" y="-4255438"/>
            <a:ext cx="18460697" cy="18623654"/>
          </a:xfrm>
          <a:custGeom>
            <a:avLst/>
            <a:gdLst/>
            <a:ahLst/>
            <a:cxnLst/>
            <a:rect r="r" b="b" t="t" l="l"/>
            <a:pathLst>
              <a:path h="18623654" w="18460697">
                <a:moveTo>
                  <a:pt x="0" y="0"/>
                </a:moveTo>
                <a:lnTo>
                  <a:pt x="18460697" y="0"/>
                </a:lnTo>
                <a:lnTo>
                  <a:pt x="18460697" y="18623654"/>
                </a:lnTo>
                <a:lnTo>
                  <a:pt x="0" y="18623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2631360" y="7984506"/>
            <a:ext cx="5656640" cy="2509787"/>
            <a:chOff x="0" y="0"/>
            <a:chExt cx="1489815" cy="661014"/>
          </a:xfrm>
        </p:grpSpPr>
        <p:sp>
          <p:nvSpPr>
            <p:cNvPr name="Freeform 11" id="11"/>
            <p:cNvSpPr/>
            <p:nvPr/>
          </p:nvSpPr>
          <p:spPr>
            <a:xfrm flipH="false" flipV="false" rot="0">
              <a:off x="0" y="0"/>
              <a:ext cx="1489815" cy="661014"/>
            </a:xfrm>
            <a:custGeom>
              <a:avLst/>
              <a:gdLst/>
              <a:ahLst/>
              <a:cxnLst/>
              <a:rect r="r" b="b" t="t" l="l"/>
              <a:pathLst>
                <a:path h="661014" w="1489815">
                  <a:moveTo>
                    <a:pt x="0" y="0"/>
                  </a:moveTo>
                  <a:lnTo>
                    <a:pt x="1489815" y="0"/>
                  </a:lnTo>
                  <a:lnTo>
                    <a:pt x="1489815" y="661014"/>
                  </a:lnTo>
                  <a:lnTo>
                    <a:pt x="0" y="661014"/>
                  </a:lnTo>
                  <a:close/>
                </a:path>
              </a:pathLst>
            </a:custGeom>
            <a:solidFill>
              <a:srgbClr val="031AB8"/>
            </a:solidFill>
          </p:spPr>
        </p:sp>
        <p:sp>
          <p:nvSpPr>
            <p:cNvPr name="TextBox 12" id="12"/>
            <p:cNvSpPr txBox="true"/>
            <p:nvPr/>
          </p:nvSpPr>
          <p:spPr>
            <a:xfrm>
              <a:off x="0" y="-38100"/>
              <a:ext cx="1489815" cy="699114"/>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5515882"/>
            <a:ext cx="4871246" cy="7807713"/>
            <a:chOff x="0" y="0"/>
            <a:chExt cx="1282962" cy="2056352"/>
          </a:xfrm>
        </p:grpSpPr>
        <p:sp>
          <p:nvSpPr>
            <p:cNvPr name="Freeform 14" id="14"/>
            <p:cNvSpPr/>
            <p:nvPr/>
          </p:nvSpPr>
          <p:spPr>
            <a:xfrm flipH="false" flipV="false" rot="0">
              <a:off x="0" y="0"/>
              <a:ext cx="1282962" cy="2056352"/>
            </a:xfrm>
            <a:custGeom>
              <a:avLst/>
              <a:gdLst/>
              <a:ahLst/>
              <a:cxnLst/>
              <a:rect r="r" b="b" t="t" l="l"/>
              <a:pathLst>
                <a:path h="2056352" w="1282962">
                  <a:moveTo>
                    <a:pt x="0" y="0"/>
                  </a:moveTo>
                  <a:lnTo>
                    <a:pt x="1282962" y="0"/>
                  </a:lnTo>
                  <a:lnTo>
                    <a:pt x="1282962" y="2056352"/>
                  </a:lnTo>
                  <a:lnTo>
                    <a:pt x="0" y="2056352"/>
                  </a:lnTo>
                  <a:close/>
                </a:path>
              </a:pathLst>
            </a:custGeom>
            <a:solidFill>
              <a:srgbClr val="031AB8"/>
            </a:solidFill>
          </p:spPr>
        </p:sp>
        <p:sp>
          <p:nvSpPr>
            <p:cNvPr name="TextBox 15" id="15"/>
            <p:cNvSpPr txBox="true"/>
            <p:nvPr/>
          </p:nvSpPr>
          <p:spPr>
            <a:xfrm>
              <a:off x="0" y="-38100"/>
              <a:ext cx="1282962" cy="2094452"/>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912396" y="9233548"/>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4155320" y="-1469566"/>
            <a:ext cx="8476040" cy="3266552"/>
            <a:chOff x="0" y="0"/>
            <a:chExt cx="2232373" cy="860326"/>
          </a:xfrm>
        </p:grpSpPr>
        <p:sp>
          <p:nvSpPr>
            <p:cNvPr name="Freeform 18" id="18"/>
            <p:cNvSpPr/>
            <p:nvPr/>
          </p:nvSpPr>
          <p:spPr>
            <a:xfrm flipH="false" flipV="false" rot="0">
              <a:off x="0" y="0"/>
              <a:ext cx="2232373" cy="860326"/>
            </a:xfrm>
            <a:custGeom>
              <a:avLst/>
              <a:gdLst/>
              <a:ahLst/>
              <a:cxnLst/>
              <a:rect r="r" b="b" t="t" l="l"/>
              <a:pathLst>
                <a:path h="860326" w="2232373">
                  <a:moveTo>
                    <a:pt x="0" y="0"/>
                  </a:moveTo>
                  <a:lnTo>
                    <a:pt x="2232373" y="0"/>
                  </a:lnTo>
                  <a:lnTo>
                    <a:pt x="2232373" y="860326"/>
                  </a:lnTo>
                  <a:lnTo>
                    <a:pt x="0" y="860326"/>
                  </a:lnTo>
                  <a:close/>
                </a:path>
              </a:pathLst>
            </a:custGeom>
            <a:solidFill>
              <a:srgbClr val="FFC500"/>
            </a:solidFill>
          </p:spPr>
        </p:sp>
        <p:sp>
          <p:nvSpPr>
            <p:cNvPr name="TextBox 19" id="19"/>
            <p:cNvSpPr txBox="true"/>
            <p:nvPr/>
          </p:nvSpPr>
          <p:spPr>
            <a:xfrm>
              <a:off x="0" y="-38100"/>
              <a:ext cx="2232373" cy="89842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631360" y="-1469566"/>
            <a:ext cx="5656640" cy="2509787"/>
            <a:chOff x="0" y="0"/>
            <a:chExt cx="1489815" cy="661014"/>
          </a:xfrm>
        </p:grpSpPr>
        <p:sp>
          <p:nvSpPr>
            <p:cNvPr name="Freeform 21" id="21"/>
            <p:cNvSpPr/>
            <p:nvPr/>
          </p:nvSpPr>
          <p:spPr>
            <a:xfrm flipH="false" flipV="false" rot="0">
              <a:off x="0" y="0"/>
              <a:ext cx="1489815" cy="661014"/>
            </a:xfrm>
            <a:custGeom>
              <a:avLst/>
              <a:gdLst/>
              <a:ahLst/>
              <a:cxnLst/>
              <a:rect r="r" b="b" t="t" l="l"/>
              <a:pathLst>
                <a:path h="661014" w="1489815">
                  <a:moveTo>
                    <a:pt x="0" y="0"/>
                  </a:moveTo>
                  <a:lnTo>
                    <a:pt x="1489815" y="0"/>
                  </a:lnTo>
                  <a:lnTo>
                    <a:pt x="1489815" y="661014"/>
                  </a:lnTo>
                  <a:lnTo>
                    <a:pt x="0" y="661014"/>
                  </a:lnTo>
                  <a:close/>
                </a:path>
              </a:pathLst>
            </a:custGeom>
            <a:solidFill>
              <a:srgbClr val="031AB8"/>
            </a:solidFill>
          </p:spPr>
        </p:sp>
        <p:sp>
          <p:nvSpPr>
            <p:cNvPr name="TextBox 22" id="22"/>
            <p:cNvSpPr txBox="true"/>
            <p:nvPr/>
          </p:nvSpPr>
          <p:spPr>
            <a:xfrm>
              <a:off x="0" y="-38100"/>
              <a:ext cx="1489815" cy="699114"/>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6887928" y="-1469566"/>
            <a:ext cx="3145539" cy="2924245"/>
          </a:xfrm>
          <a:custGeom>
            <a:avLst/>
            <a:gdLst/>
            <a:ahLst/>
            <a:cxnLst/>
            <a:rect r="r" b="b" t="t" l="l"/>
            <a:pathLst>
              <a:path h="2924245" w="3145539">
                <a:moveTo>
                  <a:pt x="0" y="0"/>
                </a:moveTo>
                <a:lnTo>
                  <a:pt x="3145539" y="0"/>
                </a:lnTo>
                <a:lnTo>
                  <a:pt x="3145539" y="2924245"/>
                </a:lnTo>
                <a:lnTo>
                  <a:pt x="0" y="29242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0" y="-3938190"/>
            <a:ext cx="4871246" cy="6081620"/>
            <a:chOff x="0" y="0"/>
            <a:chExt cx="1282962" cy="1601744"/>
          </a:xfrm>
        </p:grpSpPr>
        <p:sp>
          <p:nvSpPr>
            <p:cNvPr name="Freeform 25" id="25"/>
            <p:cNvSpPr/>
            <p:nvPr/>
          </p:nvSpPr>
          <p:spPr>
            <a:xfrm flipH="false" flipV="false" rot="0">
              <a:off x="0" y="0"/>
              <a:ext cx="1282962" cy="1601744"/>
            </a:xfrm>
            <a:custGeom>
              <a:avLst/>
              <a:gdLst/>
              <a:ahLst/>
              <a:cxnLst/>
              <a:rect r="r" b="b" t="t" l="l"/>
              <a:pathLst>
                <a:path h="1601744" w="1282962">
                  <a:moveTo>
                    <a:pt x="0" y="0"/>
                  </a:moveTo>
                  <a:lnTo>
                    <a:pt x="1282962" y="0"/>
                  </a:lnTo>
                  <a:lnTo>
                    <a:pt x="1282962" y="1601744"/>
                  </a:lnTo>
                  <a:lnTo>
                    <a:pt x="0" y="1601744"/>
                  </a:lnTo>
                  <a:close/>
                </a:path>
              </a:pathLst>
            </a:custGeom>
            <a:solidFill>
              <a:srgbClr val="031AB8"/>
            </a:solidFill>
          </p:spPr>
        </p:sp>
        <p:sp>
          <p:nvSpPr>
            <p:cNvPr name="TextBox 26" id="26"/>
            <p:cNvSpPr txBox="true"/>
            <p:nvPr/>
          </p:nvSpPr>
          <p:spPr>
            <a:xfrm>
              <a:off x="0" y="-38100"/>
              <a:ext cx="1282962" cy="1639844"/>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5090368" y="2996342"/>
            <a:ext cx="12990979" cy="3847707"/>
          </a:xfrm>
          <a:custGeom>
            <a:avLst/>
            <a:gdLst/>
            <a:ahLst/>
            <a:cxnLst/>
            <a:rect r="r" b="b" t="t" l="l"/>
            <a:pathLst>
              <a:path h="3847707" w="12990979">
                <a:moveTo>
                  <a:pt x="0" y="0"/>
                </a:moveTo>
                <a:lnTo>
                  <a:pt x="12990979" y="0"/>
                </a:lnTo>
                <a:lnTo>
                  <a:pt x="12990979" y="3847707"/>
                </a:lnTo>
                <a:lnTo>
                  <a:pt x="0" y="3847707"/>
                </a:lnTo>
                <a:lnTo>
                  <a:pt x="0" y="0"/>
                </a:lnTo>
                <a:close/>
              </a:path>
            </a:pathLst>
          </a:custGeom>
          <a:blipFill>
            <a:blip r:embed="rId8"/>
            <a:stretch>
              <a:fillRect l="0" t="-728" r="0" b="-728"/>
            </a:stretch>
          </a:blipFill>
        </p:spPr>
      </p:sp>
      <p:sp>
        <p:nvSpPr>
          <p:cNvPr name="TextBox 28" id="28"/>
          <p:cNvSpPr txBox="true"/>
          <p:nvPr/>
        </p:nvSpPr>
        <p:spPr>
          <a:xfrm rot="0">
            <a:off x="14068024" y="9505068"/>
            <a:ext cx="4013323" cy="737235"/>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Feature Selections</a:t>
            </a:r>
          </a:p>
          <a:p>
            <a:pPr algn="r">
              <a:lnSpc>
                <a:spcPts val="2940"/>
              </a:lnSpc>
            </a:pPr>
          </a:p>
        </p:txBody>
      </p:sp>
      <p:sp>
        <p:nvSpPr>
          <p:cNvPr name="TextBox 29" id="29"/>
          <p:cNvSpPr txBox="true"/>
          <p:nvPr/>
        </p:nvSpPr>
        <p:spPr>
          <a:xfrm rot="0">
            <a:off x="172697" y="2502284"/>
            <a:ext cx="5402102" cy="2883343"/>
          </a:xfrm>
          <a:prstGeom prst="rect">
            <a:avLst/>
          </a:prstGeom>
        </p:spPr>
        <p:txBody>
          <a:bodyPr anchor="t" rtlCol="false" tIns="0" lIns="0" bIns="0" rIns="0">
            <a:spAutoFit/>
          </a:bodyPr>
          <a:lstStyle/>
          <a:p>
            <a:pPr algn="l">
              <a:lnSpc>
                <a:spcPts val="7360"/>
              </a:lnSpc>
            </a:pPr>
            <a:r>
              <a:rPr lang="en-US" b="true" sz="8178" spc="-49">
                <a:solidFill>
                  <a:srgbClr val="05103C"/>
                </a:solidFill>
                <a:latin typeface="TS Damas Sans Bold"/>
                <a:ea typeface="TS Damas Sans Bold"/>
                <a:cs typeface="TS Damas Sans Bold"/>
                <a:sym typeface="TS Damas Sans Bold"/>
              </a:rPr>
              <a:t>REDUDANCY CHECK BY CORRELATION</a:t>
            </a:r>
          </a:p>
        </p:txBody>
      </p:sp>
      <p:sp>
        <p:nvSpPr>
          <p:cNvPr name="TextBox 30" id="30"/>
          <p:cNvSpPr txBox="true"/>
          <p:nvPr/>
        </p:nvSpPr>
        <p:spPr>
          <a:xfrm rot="0">
            <a:off x="0" y="7346925"/>
            <a:ext cx="4155320" cy="951313"/>
          </a:xfrm>
          <a:prstGeom prst="rect">
            <a:avLst/>
          </a:prstGeom>
        </p:spPr>
        <p:txBody>
          <a:bodyPr anchor="t" rtlCol="false" tIns="0" lIns="0" bIns="0" rIns="0">
            <a:spAutoFit/>
          </a:bodyPr>
          <a:lstStyle/>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 Tidak menggunakan Feature Household dan Total Bedsroom</a:t>
            </a:r>
          </a:p>
          <a:p>
            <a:pPr algn="just">
              <a:lnSpc>
                <a:spcPts val="3000"/>
              </a:lnSpc>
            </a:pPr>
          </a:p>
        </p:txBody>
      </p:sp>
      <p:sp>
        <p:nvSpPr>
          <p:cNvPr name="TextBox 31" id="31"/>
          <p:cNvSpPr txBox="true"/>
          <p:nvPr/>
        </p:nvSpPr>
        <p:spPr>
          <a:xfrm rot="0">
            <a:off x="172697" y="6863099"/>
            <a:ext cx="2584507" cy="341376"/>
          </a:xfrm>
          <a:prstGeom prst="rect">
            <a:avLst/>
          </a:prstGeom>
        </p:spPr>
        <p:txBody>
          <a:bodyPr anchor="t" rtlCol="false" tIns="0" lIns="0" bIns="0" rIns="0">
            <a:spAutoFit/>
          </a:bodyPr>
          <a:lstStyle/>
          <a:p>
            <a:pPr algn="l" marL="0" indent="0" lvl="0">
              <a:lnSpc>
                <a:spcPts val="2592"/>
              </a:lnSpc>
              <a:spcBef>
                <a:spcPct val="0"/>
              </a:spcBef>
            </a:pPr>
            <a:r>
              <a:rPr lang="en-US" b="true" sz="2400" spc="-127">
                <a:solidFill>
                  <a:srgbClr val="FFEFEF"/>
                </a:solidFill>
                <a:latin typeface="Glacial Indifference Bold"/>
                <a:ea typeface="Glacial Indifference Bold"/>
                <a:cs typeface="Glacial Indifference Bold"/>
                <a:sym typeface="Glacial Indifference Bold"/>
              </a:rPr>
              <a:t>Note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0812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39059" y="3847079"/>
            <a:ext cx="4320554" cy="5000010"/>
            <a:chOff x="0" y="0"/>
            <a:chExt cx="1137924" cy="1316875"/>
          </a:xfrm>
        </p:grpSpPr>
        <p:sp>
          <p:nvSpPr>
            <p:cNvPr name="Freeform 4" id="4"/>
            <p:cNvSpPr/>
            <p:nvPr/>
          </p:nvSpPr>
          <p:spPr>
            <a:xfrm flipH="false" flipV="false" rot="0">
              <a:off x="0" y="0"/>
              <a:ext cx="1137924" cy="1316875"/>
            </a:xfrm>
            <a:custGeom>
              <a:avLst/>
              <a:gdLst/>
              <a:ahLst/>
              <a:cxnLst/>
              <a:rect r="r" b="b" t="t" l="l"/>
              <a:pathLst>
                <a:path h="1316875" w="1137924">
                  <a:moveTo>
                    <a:pt x="0" y="0"/>
                  </a:moveTo>
                  <a:lnTo>
                    <a:pt x="1137924" y="0"/>
                  </a:lnTo>
                  <a:lnTo>
                    <a:pt x="1137924" y="1316875"/>
                  </a:lnTo>
                  <a:lnTo>
                    <a:pt x="0" y="1316875"/>
                  </a:lnTo>
                  <a:close/>
                </a:path>
              </a:pathLst>
            </a:custGeom>
            <a:solidFill>
              <a:srgbClr val="FFC500"/>
            </a:solidFill>
          </p:spPr>
        </p:sp>
        <p:sp>
          <p:nvSpPr>
            <p:cNvPr name="TextBox 5" id="5"/>
            <p:cNvSpPr txBox="true"/>
            <p:nvPr/>
          </p:nvSpPr>
          <p:spPr>
            <a:xfrm>
              <a:off x="0" y="-38100"/>
              <a:ext cx="1137924" cy="13549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03360" y="3829053"/>
            <a:ext cx="4100661" cy="4858936"/>
            <a:chOff x="0" y="0"/>
            <a:chExt cx="1080010" cy="1279720"/>
          </a:xfrm>
        </p:grpSpPr>
        <p:sp>
          <p:nvSpPr>
            <p:cNvPr name="Freeform 7" id="7"/>
            <p:cNvSpPr/>
            <p:nvPr/>
          </p:nvSpPr>
          <p:spPr>
            <a:xfrm flipH="false" flipV="false" rot="0">
              <a:off x="0" y="0"/>
              <a:ext cx="1080010" cy="1279720"/>
            </a:xfrm>
            <a:custGeom>
              <a:avLst/>
              <a:gdLst/>
              <a:ahLst/>
              <a:cxnLst/>
              <a:rect r="r" b="b" t="t" l="l"/>
              <a:pathLst>
                <a:path h="1279720" w="1080010">
                  <a:moveTo>
                    <a:pt x="0" y="0"/>
                  </a:moveTo>
                  <a:lnTo>
                    <a:pt x="1080010" y="0"/>
                  </a:lnTo>
                  <a:lnTo>
                    <a:pt x="1080010" y="1279720"/>
                  </a:lnTo>
                  <a:lnTo>
                    <a:pt x="0" y="1279720"/>
                  </a:lnTo>
                  <a:close/>
                </a:path>
              </a:pathLst>
            </a:custGeom>
            <a:solidFill>
              <a:srgbClr val="FFC500"/>
            </a:solidFill>
          </p:spPr>
        </p:sp>
        <p:sp>
          <p:nvSpPr>
            <p:cNvPr name="TextBox 8" id="8"/>
            <p:cNvSpPr txBox="true"/>
            <p:nvPr/>
          </p:nvSpPr>
          <p:spPr>
            <a:xfrm>
              <a:off x="0" y="-38100"/>
              <a:ext cx="1080010" cy="131782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668081" y="3919020"/>
            <a:ext cx="5026812" cy="4679001"/>
            <a:chOff x="0" y="0"/>
            <a:chExt cx="778785" cy="724900"/>
          </a:xfrm>
        </p:grpSpPr>
        <p:sp>
          <p:nvSpPr>
            <p:cNvPr name="Freeform 10" id="10"/>
            <p:cNvSpPr/>
            <p:nvPr/>
          </p:nvSpPr>
          <p:spPr>
            <a:xfrm flipH="false" flipV="false" rot="0">
              <a:off x="0" y="0"/>
              <a:ext cx="778785" cy="724900"/>
            </a:xfrm>
            <a:custGeom>
              <a:avLst/>
              <a:gdLst/>
              <a:ahLst/>
              <a:cxnLst/>
              <a:rect r="r" b="b" t="t" l="l"/>
              <a:pathLst>
                <a:path h="724900" w="778785">
                  <a:moveTo>
                    <a:pt x="0" y="0"/>
                  </a:moveTo>
                  <a:lnTo>
                    <a:pt x="778785" y="0"/>
                  </a:lnTo>
                  <a:lnTo>
                    <a:pt x="778785" y="724900"/>
                  </a:lnTo>
                  <a:lnTo>
                    <a:pt x="0" y="724900"/>
                  </a:lnTo>
                  <a:close/>
                </a:path>
              </a:pathLst>
            </a:custGeom>
            <a:blipFill>
              <a:blip r:embed="rId4"/>
              <a:stretch>
                <a:fillRect l="-344" t="0" r="-344" b="0"/>
              </a:stretch>
            </a:blipFill>
          </p:spPr>
        </p:sp>
      </p:grpSp>
      <p:sp>
        <p:nvSpPr>
          <p:cNvPr name="Freeform 11" id="11"/>
          <p:cNvSpPr/>
          <p:nvPr/>
        </p:nvSpPr>
        <p:spPr>
          <a:xfrm flipH="false" flipV="false" rot="0">
            <a:off x="-695039" y="2059365"/>
            <a:ext cx="1390077" cy="1292283"/>
          </a:xfrm>
          <a:custGeom>
            <a:avLst/>
            <a:gdLst/>
            <a:ahLst/>
            <a:cxnLst/>
            <a:rect r="r" b="b" t="t" l="l"/>
            <a:pathLst>
              <a:path h="1292283" w="1390077">
                <a:moveTo>
                  <a:pt x="0" y="0"/>
                </a:moveTo>
                <a:lnTo>
                  <a:pt x="1390078" y="0"/>
                </a:lnTo>
                <a:lnTo>
                  <a:pt x="1390078" y="1292283"/>
                </a:lnTo>
                <a:lnTo>
                  <a:pt x="0" y="12922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028700" y="3847079"/>
            <a:ext cx="320619" cy="5000010"/>
            <a:chOff x="0" y="0"/>
            <a:chExt cx="84443" cy="1316875"/>
          </a:xfrm>
        </p:grpSpPr>
        <p:sp>
          <p:nvSpPr>
            <p:cNvPr name="Freeform 13" id="13"/>
            <p:cNvSpPr/>
            <p:nvPr/>
          </p:nvSpPr>
          <p:spPr>
            <a:xfrm flipH="false" flipV="false" rot="0">
              <a:off x="0" y="0"/>
              <a:ext cx="84443" cy="1316875"/>
            </a:xfrm>
            <a:custGeom>
              <a:avLst/>
              <a:gdLst/>
              <a:ahLst/>
              <a:cxnLst/>
              <a:rect r="r" b="b" t="t" l="l"/>
              <a:pathLst>
                <a:path h="1316875" w="84443">
                  <a:moveTo>
                    <a:pt x="0" y="0"/>
                  </a:moveTo>
                  <a:lnTo>
                    <a:pt x="84443" y="0"/>
                  </a:lnTo>
                  <a:lnTo>
                    <a:pt x="84443" y="1316875"/>
                  </a:lnTo>
                  <a:lnTo>
                    <a:pt x="0" y="1316875"/>
                  </a:lnTo>
                  <a:close/>
                </a:path>
              </a:pathLst>
            </a:custGeom>
            <a:solidFill>
              <a:srgbClr val="031AB8"/>
            </a:solidFill>
          </p:spPr>
        </p:sp>
        <p:sp>
          <p:nvSpPr>
            <p:cNvPr name="TextBox 14" id="14"/>
            <p:cNvSpPr txBox="true"/>
            <p:nvPr/>
          </p:nvSpPr>
          <p:spPr>
            <a:xfrm>
              <a:off x="0" y="-38100"/>
              <a:ext cx="84443" cy="135497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3876533" y="9210675"/>
            <a:ext cx="4013323" cy="365760"/>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Feature Selection</a:t>
            </a:r>
          </a:p>
        </p:txBody>
      </p:sp>
      <p:sp>
        <p:nvSpPr>
          <p:cNvPr name="TextBox 16" id="16"/>
          <p:cNvSpPr txBox="true"/>
          <p:nvPr/>
        </p:nvSpPr>
        <p:spPr>
          <a:xfrm rot="0">
            <a:off x="3045793" y="2310013"/>
            <a:ext cx="10215919" cy="1247803"/>
          </a:xfrm>
          <a:prstGeom prst="rect">
            <a:avLst/>
          </a:prstGeom>
        </p:spPr>
        <p:txBody>
          <a:bodyPr anchor="t" rtlCol="false" tIns="0" lIns="0" bIns="0" rIns="0">
            <a:spAutoFit/>
          </a:bodyPr>
          <a:lstStyle/>
          <a:p>
            <a:pPr algn="l">
              <a:lnSpc>
                <a:spcPts val="9000"/>
              </a:lnSpc>
            </a:pPr>
            <a:r>
              <a:rPr lang="en-US" b="true" sz="10000" spc="-60">
                <a:solidFill>
                  <a:srgbClr val="05103C"/>
                </a:solidFill>
                <a:latin typeface="TS Damas Sans Bold"/>
                <a:ea typeface="TS Damas Sans Bold"/>
                <a:cs typeface="TS Damas Sans Bold"/>
                <a:sym typeface="TS Damas Sans Bold"/>
              </a:rPr>
              <a:t>ENCODING &amp; SCALER</a:t>
            </a:r>
          </a:p>
        </p:txBody>
      </p:sp>
      <p:sp>
        <p:nvSpPr>
          <p:cNvPr name="TextBox 17" id="17"/>
          <p:cNvSpPr txBox="true"/>
          <p:nvPr/>
        </p:nvSpPr>
        <p:spPr>
          <a:xfrm rot="0">
            <a:off x="1775821" y="5095875"/>
            <a:ext cx="3287060" cy="2966085"/>
          </a:xfrm>
          <a:prstGeom prst="rect">
            <a:avLst/>
          </a:prstGeom>
        </p:spPr>
        <p:txBody>
          <a:bodyPr anchor="t" rtlCol="false" tIns="0" lIns="0" bIns="0" rIns="0">
            <a:spAutoFit/>
          </a:bodyPr>
          <a:lstStyle/>
          <a:p>
            <a:pPr algn="just">
              <a:lnSpc>
                <a:spcPts val="2940"/>
              </a:lnSpc>
            </a:pPr>
            <a:r>
              <a:rPr lang="en-US" sz="2100">
                <a:solidFill>
                  <a:srgbClr val="05103C"/>
                </a:solidFill>
                <a:latin typeface="Glacial Indifference"/>
                <a:ea typeface="Glacial Indifference"/>
                <a:cs typeface="Glacial Indifference"/>
                <a:sym typeface="Glacial Indifference"/>
              </a:rPr>
              <a:t>ocean_proximity adalah data kategorikal yang perlu diubah ke format numerik agar dapat digunakan oleh model. </a:t>
            </a:r>
            <a:r>
              <a:rPr lang="en-US" sz="2100">
                <a:solidFill>
                  <a:srgbClr val="05103C"/>
                </a:solidFill>
                <a:latin typeface="Glacial Indifference"/>
                <a:ea typeface="Glacial Indifference"/>
                <a:cs typeface="Glacial Indifference"/>
                <a:sym typeface="Glacial Indifference"/>
              </a:rPr>
              <a:t>Kami menggunakan Ordinal Encoding dengan urutan logis berdasarkan kedekatan ke laut</a:t>
            </a:r>
          </a:p>
        </p:txBody>
      </p:sp>
      <p:sp>
        <p:nvSpPr>
          <p:cNvPr name="TextBox 18" id="18"/>
          <p:cNvSpPr txBox="true"/>
          <p:nvPr/>
        </p:nvSpPr>
        <p:spPr>
          <a:xfrm rot="0">
            <a:off x="12906311" y="5173100"/>
            <a:ext cx="2771808" cy="2594610"/>
          </a:xfrm>
          <a:prstGeom prst="rect">
            <a:avLst/>
          </a:prstGeom>
        </p:spPr>
        <p:txBody>
          <a:bodyPr anchor="t" rtlCol="false" tIns="0" lIns="0" bIns="0" rIns="0">
            <a:spAutoFit/>
          </a:bodyPr>
          <a:lstStyle/>
          <a:p>
            <a:pPr algn="just">
              <a:lnSpc>
                <a:spcPts val="2940"/>
              </a:lnSpc>
            </a:pPr>
            <a:r>
              <a:rPr lang="en-US" sz="2100">
                <a:solidFill>
                  <a:srgbClr val="05103C"/>
                </a:solidFill>
                <a:latin typeface="Glacial Indifference"/>
                <a:ea typeface="Glacial Indifference"/>
                <a:cs typeface="Glacial Indifference"/>
                <a:sym typeface="Glacial Indifference"/>
              </a:rPr>
              <a:t>Karena data numerik yang digunakan tidak berdistribusi normal dan mengandung outlier, maka metode skalering yang dipilih adalah Robust Scaler.</a:t>
            </a:r>
          </a:p>
        </p:txBody>
      </p:sp>
      <p:sp>
        <p:nvSpPr>
          <p:cNvPr name="TextBox 19" id="19"/>
          <p:cNvSpPr txBox="true"/>
          <p:nvPr/>
        </p:nvSpPr>
        <p:spPr>
          <a:xfrm rot="0">
            <a:off x="1775821" y="4259580"/>
            <a:ext cx="2896889" cy="883920"/>
          </a:xfrm>
          <a:prstGeom prst="rect">
            <a:avLst/>
          </a:prstGeom>
        </p:spPr>
        <p:txBody>
          <a:bodyPr anchor="t" rtlCol="false" tIns="0" lIns="0" bIns="0" rIns="0">
            <a:spAutoFit/>
          </a:bodyPr>
          <a:lstStyle/>
          <a:p>
            <a:pPr algn="l">
              <a:lnSpc>
                <a:spcPts val="6480"/>
              </a:lnSpc>
            </a:pPr>
            <a:r>
              <a:rPr lang="en-US" b="true" sz="7200" spc="-43">
                <a:solidFill>
                  <a:srgbClr val="05103C"/>
                </a:solidFill>
                <a:latin typeface="TS Damas Sans Bold"/>
                <a:ea typeface="TS Damas Sans Bold"/>
                <a:cs typeface="TS Damas Sans Bold"/>
                <a:sym typeface="TS Damas Sans Bold"/>
              </a:rPr>
              <a:t>ENCODIN</a:t>
            </a:r>
          </a:p>
        </p:txBody>
      </p:sp>
      <p:sp>
        <p:nvSpPr>
          <p:cNvPr name="TextBox 20" id="20"/>
          <p:cNvSpPr txBox="true"/>
          <p:nvPr/>
        </p:nvSpPr>
        <p:spPr>
          <a:xfrm rot="0">
            <a:off x="12906311" y="4322073"/>
            <a:ext cx="2587738" cy="883920"/>
          </a:xfrm>
          <a:prstGeom prst="rect">
            <a:avLst/>
          </a:prstGeom>
        </p:spPr>
        <p:txBody>
          <a:bodyPr anchor="t" rtlCol="false" tIns="0" lIns="0" bIns="0" rIns="0">
            <a:spAutoFit/>
          </a:bodyPr>
          <a:lstStyle/>
          <a:p>
            <a:pPr algn="l">
              <a:lnSpc>
                <a:spcPts val="6480"/>
              </a:lnSpc>
            </a:pPr>
            <a:r>
              <a:rPr lang="en-US" b="true" sz="7200" spc="-43">
                <a:solidFill>
                  <a:srgbClr val="05103C"/>
                </a:solidFill>
                <a:latin typeface="TS Damas Sans Bold"/>
                <a:ea typeface="TS Damas Sans Bold"/>
                <a:cs typeface="TS Damas Sans Bold"/>
                <a:sym typeface="TS Damas Sans Bold"/>
              </a:rPr>
              <a:t>SCALER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EFEF"/>
        </a:solidFill>
      </p:bgPr>
    </p:bg>
    <p:spTree>
      <p:nvGrpSpPr>
        <p:cNvPr id="1" name=""/>
        <p:cNvGrpSpPr/>
        <p:nvPr/>
      </p:nvGrpSpPr>
      <p:grpSpPr>
        <a:xfrm>
          <a:off x="0" y="0"/>
          <a:ext cx="0" cy="0"/>
          <a:chOff x="0" y="0"/>
          <a:chExt cx="0" cy="0"/>
        </a:xfrm>
      </p:grpSpPr>
      <p:grpSp>
        <p:nvGrpSpPr>
          <p:cNvPr name="Group 2" id="2"/>
          <p:cNvGrpSpPr/>
          <p:nvPr/>
        </p:nvGrpSpPr>
        <p:grpSpPr>
          <a:xfrm rot="0">
            <a:off x="1028700" y="4877253"/>
            <a:ext cx="3256659" cy="3505925"/>
            <a:chOff x="0" y="0"/>
            <a:chExt cx="857721" cy="923371"/>
          </a:xfrm>
        </p:grpSpPr>
        <p:sp>
          <p:nvSpPr>
            <p:cNvPr name="Freeform 3" id="3"/>
            <p:cNvSpPr/>
            <p:nvPr/>
          </p:nvSpPr>
          <p:spPr>
            <a:xfrm flipH="false" flipV="false" rot="0">
              <a:off x="0" y="0"/>
              <a:ext cx="857721" cy="923371"/>
            </a:xfrm>
            <a:custGeom>
              <a:avLst/>
              <a:gdLst/>
              <a:ahLst/>
              <a:cxnLst/>
              <a:rect r="r" b="b" t="t" l="l"/>
              <a:pathLst>
                <a:path h="923371" w="857721">
                  <a:moveTo>
                    <a:pt x="0" y="0"/>
                  </a:moveTo>
                  <a:lnTo>
                    <a:pt x="857721" y="0"/>
                  </a:lnTo>
                  <a:lnTo>
                    <a:pt x="857721" y="923371"/>
                  </a:lnTo>
                  <a:lnTo>
                    <a:pt x="0" y="923371"/>
                  </a:lnTo>
                  <a:close/>
                </a:path>
              </a:pathLst>
            </a:custGeom>
            <a:solidFill>
              <a:srgbClr val="FFC500"/>
            </a:solidFill>
          </p:spPr>
        </p:sp>
        <p:sp>
          <p:nvSpPr>
            <p:cNvPr name="TextBox 4" id="4"/>
            <p:cNvSpPr txBox="true"/>
            <p:nvPr/>
          </p:nvSpPr>
          <p:spPr>
            <a:xfrm>
              <a:off x="0" y="-38100"/>
              <a:ext cx="857721" cy="96147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47901" y="4877253"/>
            <a:ext cx="3256659" cy="3505925"/>
            <a:chOff x="0" y="0"/>
            <a:chExt cx="857721" cy="923371"/>
          </a:xfrm>
        </p:grpSpPr>
        <p:sp>
          <p:nvSpPr>
            <p:cNvPr name="Freeform 6" id="6"/>
            <p:cNvSpPr/>
            <p:nvPr/>
          </p:nvSpPr>
          <p:spPr>
            <a:xfrm flipH="false" flipV="false" rot="0">
              <a:off x="0" y="0"/>
              <a:ext cx="857721" cy="923371"/>
            </a:xfrm>
            <a:custGeom>
              <a:avLst/>
              <a:gdLst/>
              <a:ahLst/>
              <a:cxnLst/>
              <a:rect r="r" b="b" t="t" l="l"/>
              <a:pathLst>
                <a:path h="923371" w="857721">
                  <a:moveTo>
                    <a:pt x="0" y="0"/>
                  </a:moveTo>
                  <a:lnTo>
                    <a:pt x="857721" y="0"/>
                  </a:lnTo>
                  <a:lnTo>
                    <a:pt x="857721" y="923371"/>
                  </a:lnTo>
                  <a:lnTo>
                    <a:pt x="0" y="923371"/>
                  </a:lnTo>
                  <a:close/>
                </a:path>
              </a:pathLst>
            </a:custGeom>
            <a:solidFill>
              <a:srgbClr val="FFC500"/>
            </a:solidFill>
          </p:spPr>
        </p:sp>
        <p:sp>
          <p:nvSpPr>
            <p:cNvPr name="TextBox 7" id="7"/>
            <p:cNvSpPr txBox="true"/>
            <p:nvPr/>
          </p:nvSpPr>
          <p:spPr>
            <a:xfrm>
              <a:off x="0" y="-38100"/>
              <a:ext cx="857721" cy="9614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866485" y="4877253"/>
            <a:ext cx="3256659" cy="3505925"/>
            <a:chOff x="0" y="0"/>
            <a:chExt cx="857721" cy="923371"/>
          </a:xfrm>
        </p:grpSpPr>
        <p:sp>
          <p:nvSpPr>
            <p:cNvPr name="Freeform 9" id="9"/>
            <p:cNvSpPr/>
            <p:nvPr/>
          </p:nvSpPr>
          <p:spPr>
            <a:xfrm flipH="false" flipV="false" rot="0">
              <a:off x="0" y="0"/>
              <a:ext cx="857721" cy="923371"/>
            </a:xfrm>
            <a:custGeom>
              <a:avLst/>
              <a:gdLst/>
              <a:ahLst/>
              <a:cxnLst/>
              <a:rect r="r" b="b" t="t" l="l"/>
              <a:pathLst>
                <a:path h="923371" w="857721">
                  <a:moveTo>
                    <a:pt x="0" y="0"/>
                  </a:moveTo>
                  <a:lnTo>
                    <a:pt x="857721" y="0"/>
                  </a:lnTo>
                  <a:lnTo>
                    <a:pt x="857721" y="923371"/>
                  </a:lnTo>
                  <a:lnTo>
                    <a:pt x="0" y="923371"/>
                  </a:lnTo>
                  <a:close/>
                </a:path>
              </a:pathLst>
            </a:custGeom>
            <a:solidFill>
              <a:srgbClr val="FFC500"/>
            </a:solidFill>
          </p:spPr>
        </p:sp>
        <p:sp>
          <p:nvSpPr>
            <p:cNvPr name="TextBox 10" id="10"/>
            <p:cNvSpPr txBox="true"/>
            <p:nvPr/>
          </p:nvSpPr>
          <p:spPr>
            <a:xfrm>
              <a:off x="0" y="-38100"/>
              <a:ext cx="857721" cy="96147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40812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5205891" y="-141498"/>
            <a:ext cx="3086100" cy="5143500"/>
            <a:chOff x="0" y="0"/>
            <a:chExt cx="812800" cy="1354667"/>
          </a:xfrm>
        </p:grpSpPr>
        <p:sp>
          <p:nvSpPr>
            <p:cNvPr name="Freeform 13" id="13"/>
            <p:cNvSpPr/>
            <p:nvPr/>
          </p:nvSpPr>
          <p:spPr>
            <a:xfrm flipH="false" flipV="false" rot="0">
              <a:off x="0" y="0"/>
              <a:ext cx="812800" cy="1354667"/>
            </a:xfrm>
            <a:custGeom>
              <a:avLst/>
              <a:gdLst/>
              <a:ahLst/>
              <a:cxnLst/>
              <a:rect r="r" b="b" t="t" l="l"/>
              <a:pathLst>
                <a:path h="1354667" w="812800">
                  <a:moveTo>
                    <a:pt x="0" y="0"/>
                  </a:moveTo>
                  <a:lnTo>
                    <a:pt x="812800" y="0"/>
                  </a:lnTo>
                  <a:lnTo>
                    <a:pt x="812800" y="1354667"/>
                  </a:lnTo>
                  <a:lnTo>
                    <a:pt x="0" y="1354667"/>
                  </a:lnTo>
                  <a:close/>
                </a:path>
              </a:pathLst>
            </a:custGeom>
            <a:solidFill>
              <a:srgbClr val="FFC2DB"/>
            </a:solidFill>
          </p:spPr>
        </p:sp>
        <p:sp>
          <p:nvSpPr>
            <p:cNvPr name="TextBox 14" id="14"/>
            <p:cNvSpPr txBox="true"/>
            <p:nvPr/>
          </p:nvSpPr>
          <p:spPr>
            <a:xfrm>
              <a:off x="0" y="-38100"/>
              <a:ext cx="812800" cy="1392767"/>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24001" y="9258300"/>
            <a:ext cx="2052701" cy="1908290"/>
          </a:xfrm>
          <a:custGeom>
            <a:avLst/>
            <a:gdLst/>
            <a:ahLst/>
            <a:cxnLst/>
            <a:rect r="r" b="b" t="t" l="l"/>
            <a:pathLst>
              <a:path h="1908290" w="2052701">
                <a:moveTo>
                  <a:pt x="0" y="0"/>
                </a:moveTo>
                <a:lnTo>
                  <a:pt x="2052701" y="0"/>
                </a:lnTo>
                <a:lnTo>
                  <a:pt x="2052701" y="1908290"/>
                </a:lnTo>
                <a:lnTo>
                  <a:pt x="0" y="1908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20781" y="4450747"/>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839982" y="4450747"/>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8258566" y="4450747"/>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0">
            <a:off x="11713693" y="1763437"/>
            <a:ext cx="5677338" cy="6629266"/>
            <a:chOff x="0" y="0"/>
            <a:chExt cx="708478" cy="827269"/>
          </a:xfrm>
        </p:grpSpPr>
        <p:sp>
          <p:nvSpPr>
            <p:cNvPr name="Freeform 20" id="20"/>
            <p:cNvSpPr/>
            <p:nvPr/>
          </p:nvSpPr>
          <p:spPr>
            <a:xfrm flipH="false" flipV="false" rot="0">
              <a:off x="0" y="0"/>
              <a:ext cx="708478" cy="827269"/>
            </a:xfrm>
            <a:custGeom>
              <a:avLst/>
              <a:gdLst/>
              <a:ahLst/>
              <a:cxnLst/>
              <a:rect r="r" b="b" t="t" l="l"/>
              <a:pathLst>
                <a:path h="827269" w="708478">
                  <a:moveTo>
                    <a:pt x="0" y="0"/>
                  </a:moveTo>
                  <a:lnTo>
                    <a:pt x="708478" y="0"/>
                  </a:lnTo>
                  <a:lnTo>
                    <a:pt x="708478" y="827269"/>
                  </a:lnTo>
                  <a:lnTo>
                    <a:pt x="0" y="827269"/>
                  </a:lnTo>
                  <a:close/>
                </a:path>
              </a:pathLst>
            </a:custGeom>
            <a:blipFill>
              <a:blip r:embed="rId8"/>
              <a:stretch>
                <a:fillRect l="0" t="-14270" r="0" b="-14270"/>
              </a:stretch>
            </a:blipFill>
          </p:spPr>
        </p:sp>
      </p:grpSp>
      <p:grpSp>
        <p:nvGrpSpPr>
          <p:cNvPr name="Group 21" id="21"/>
          <p:cNvGrpSpPr/>
          <p:nvPr/>
        </p:nvGrpSpPr>
        <p:grpSpPr>
          <a:xfrm rot="0">
            <a:off x="11713693" y="8383177"/>
            <a:ext cx="6571957" cy="5143500"/>
            <a:chOff x="0" y="0"/>
            <a:chExt cx="1730886" cy="1354667"/>
          </a:xfrm>
        </p:grpSpPr>
        <p:sp>
          <p:nvSpPr>
            <p:cNvPr name="Freeform 22" id="22"/>
            <p:cNvSpPr/>
            <p:nvPr/>
          </p:nvSpPr>
          <p:spPr>
            <a:xfrm flipH="false" flipV="false" rot="0">
              <a:off x="0" y="0"/>
              <a:ext cx="1730886" cy="1354667"/>
            </a:xfrm>
            <a:custGeom>
              <a:avLst/>
              <a:gdLst/>
              <a:ahLst/>
              <a:cxnLst/>
              <a:rect r="r" b="b" t="t" l="l"/>
              <a:pathLst>
                <a:path h="1354667" w="1730886">
                  <a:moveTo>
                    <a:pt x="0" y="0"/>
                  </a:moveTo>
                  <a:lnTo>
                    <a:pt x="1730886" y="0"/>
                  </a:lnTo>
                  <a:lnTo>
                    <a:pt x="1730886" y="1354667"/>
                  </a:lnTo>
                  <a:lnTo>
                    <a:pt x="0" y="1354667"/>
                  </a:lnTo>
                  <a:close/>
                </a:path>
              </a:pathLst>
            </a:custGeom>
            <a:solidFill>
              <a:srgbClr val="0050BB"/>
            </a:solidFill>
          </p:spPr>
        </p:sp>
        <p:sp>
          <p:nvSpPr>
            <p:cNvPr name="TextBox 23" id="23"/>
            <p:cNvSpPr txBox="true"/>
            <p:nvPr/>
          </p:nvSpPr>
          <p:spPr>
            <a:xfrm>
              <a:off x="0" y="-38100"/>
              <a:ext cx="1730886" cy="1392767"/>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3966245" y="9632862"/>
            <a:ext cx="4013323" cy="365760"/>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Feature Selection</a:t>
            </a:r>
          </a:p>
        </p:txBody>
      </p:sp>
      <p:sp>
        <p:nvSpPr>
          <p:cNvPr name="TextBox 25" id="25"/>
          <p:cNvSpPr txBox="true"/>
          <p:nvPr/>
        </p:nvSpPr>
        <p:spPr>
          <a:xfrm rot="0">
            <a:off x="1028700" y="2941992"/>
            <a:ext cx="8283311" cy="1247803"/>
          </a:xfrm>
          <a:prstGeom prst="rect">
            <a:avLst/>
          </a:prstGeom>
        </p:spPr>
        <p:txBody>
          <a:bodyPr anchor="t" rtlCol="false" tIns="0" lIns="0" bIns="0" rIns="0">
            <a:spAutoFit/>
          </a:bodyPr>
          <a:lstStyle/>
          <a:p>
            <a:pPr algn="l">
              <a:lnSpc>
                <a:spcPts val="9000"/>
              </a:lnSpc>
            </a:pPr>
            <a:r>
              <a:rPr lang="en-US" b="true" sz="10000" spc="-60">
                <a:solidFill>
                  <a:srgbClr val="05103C"/>
                </a:solidFill>
                <a:latin typeface="TS Damas Sans Bold"/>
                <a:ea typeface="TS Damas Sans Bold"/>
                <a:cs typeface="TS Damas Sans Bold"/>
                <a:sym typeface="TS Damas Sans Bold"/>
              </a:rPr>
              <a:t>DATA SPLIT</a:t>
            </a:r>
          </a:p>
        </p:txBody>
      </p:sp>
      <p:sp>
        <p:nvSpPr>
          <p:cNvPr name="TextBox 26" id="26"/>
          <p:cNvSpPr txBox="true"/>
          <p:nvPr/>
        </p:nvSpPr>
        <p:spPr>
          <a:xfrm rot="0">
            <a:off x="1420781" y="5532358"/>
            <a:ext cx="2584507" cy="372999"/>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Variable X</a:t>
            </a:r>
          </a:p>
        </p:txBody>
      </p:sp>
      <p:sp>
        <p:nvSpPr>
          <p:cNvPr name="TextBox 27" id="27"/>
          <p:cNvSpPr txBox="true"/>
          <p:nvPr/>
        </p:nvSpPr>
        <p:spPr>
          <a:xfrm rot="0">
            <a:off x="8258566" y="5532358"/>
            <a:ext cx="2584507" cy="372999"/>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Konfigurasi</a:t>
            </a:r>
          </a:p>
        </p:txBody>
      </p:sp>
      <p:sp>
        <p:nvSpPr>
          <p:cNvPr name="TextBox 28" id="28"/>
          <p:cNvSpPr txBox="true"/>
          <p:nvPr/>
        </p:nvSpPr>
        <p:spPr>
          <a:xfrm rot="0">
            <a:off x="12528747" y="1001095"/>
            <a:ext cx="4220194" cy="365824"/>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Template Presentasi</a:t>
            </a:r>
          </a:p>
        </p:txBody>
      </p:sp>
      <p:sp>
        <p:nvSpPr>
          <p:cNvPr name="TextBox 29" id="29"/>
          <p:cNvSpPr txBox="true"/>
          <p:nvPr/>
        </p:nvSpPr>
        <p:spPr>
          <a:xfrm rot="0">
            <a:off x="4801265" y="6133957"/>
            <a:ext cx="2474670" cy="280670"/>
          </a:xfrm>
          <a:prstGeom prst="rect">
            <a:avLst/>
          </a:prstGeom>
        </p:spPr>
        <p:txBody>
          <a:bodyPr anchor="t" rtlCol="false" tIns="0" lIns="0" bIns="0" rIns="0">
            <a:spAutoFit/>
          </a:bodyPr>
          <a:lstStyle/>
          <a:p>
            <a:pPr algn="l" marL="367032" indent="-183516" lvl="1">
              <a:lnSpc>
                <a:spcPts val="2380"/>
              </a:lnSpc>
              <a:buAutoNum type="arabicPeriod" startAt="1"/>
            </a:pPr>
            <a:r>
              <a:rPr lang="en-US" sz="1700">
                <a:solidFill>
                  <a:srgbClr val="05103C"/>
                </a:solidFill>
                <a:latin typeface="Glacial Indifference"/>
                <a:ea typeface="Glacial Indifference"/>
                <a:cs typeface="Glacial Indifference"/>
                <a:sym typeface="Glacial Indifference"/>
              </a:rPr>
              <a:t>Median House Value</a:t>
            </a:r>
          </a:p>
        </p:txBody>
      </p:sp>
      <p:sp>
        <p:nvSpPr>
          <p:cNvPr name="TextBox 30" id="30"/>
          <p:cNvSpPr txBox="true"/>
          <p:nvPr/>
        </p:nvSpPr>
        <p:spPr>
          <a:xfrm rot="0">
            <a:off x="1269064" y="6070696"/>
            <a:ext cx="2474670" cy="2642870"/>
          </a:xfrm>
          <a:prstGeom prst="rect">
            <a:avLst/>
          </a:prstGeom>
        </p:spPr>
        <p:txBody>
          <a:bodyPr anchor="t" rtlCol="false" tIns="0" lIns="0" bIns="0" rIns="0">
            <a:spAutoFit/>
          </a:bodyPr>
          <a:lstStyle/>
          <a:p>
            <a:pPr algn="just" marL="367032" indent="-183516" lvl="1">
              <a:lnSpc>
                <a:spcPts val="2380"/>
              </a:lnSpc>
              <a:buAutoNum type="arabicPeriod" startAt="1"/>
            </a:pPr>
            <a:r>
              <a:rPr lang="en-US" sz="1700">
                <a:solidFill>
                  <a:srgbClr val="05103C"/>
                </a:solidFill>
                <a:latin typeface="Glacial Indifference"/>
                <a:ea typeface="Glacial Indifference"/>
                <a:cs typeface="Glacial Indifference"/>
                <a:sym typeface="Glacial Indifference"/>
              </a:rPr>
              <a:t>Latitude</a:t>
            </a:r>
          </a:p>
          <a:p>
            <a:pPr algn="just" marL="367032" indent="-183516" lvl="1">
              <a:lnSpc>
                <a:spcPts val="2380"/>
              </a:lnSpc>
              <a:buAutoNum type="arabicPeriod" startAt="1"/>
            </a:pPr>
            <a:r>
              <a:rPr lang="en-US" sz="1700">
                <a:solidFill>
                  <a:srgbClr val="05103C"/>
                </a:solidFill>
                <a:latin typeface="Glacial Indifference"/>
                <a:ea typeface="Glacial Indifference"/>
                <a:cs typeface="Glacial Indifference"/>
                <a:sym typeface="Glacial Indifference"/>
              </a:rPr>
              <a:t>longitude</a:t>
            </a:r>
          </a:p>
          <a:p>
            <a:pPr algn="just" marL="367032" indent="-183516" lvl="1">
              <a:lnSpc>
                <a:spcPts val="2380"/>
              </a:lnSpc>
              <a:buAutoNum type="arabicPeriod" startAt="1"/>
            </a:pPr>
            <a:r>
              <a:rPr lang="en-US" sz="1700">
                <a:solidFill>
                  <a:srgbClr val="05103C"/>
                </a:solidFill>
                <a:latin typeface="Glacial Indifference"/>
                <a:ea typeface="Glacial Indifference"/>
                <a:cs typeface="Glacial Indifference"/>
                <a:sym typeface="Glacial Indifference"/>
              </a:rPr>
              <a:t>housing median age</a:t>
            </a:r>
          </a:p>
          <a:p>
            <a:pPr algn="just" marL="367032" indent="-183516" lvl="1">
              <a:lnSpc>
                <a:spcPts val="2380"/>
              </a:lnSpc>
              <a:buAutoNum type="arabicPeriod" startAt="1"/>
            </a:pPr>
            <a:r>
              <a:rPr lang="en-US" sz="1700">
                <a:solidFill>
                  <a:srgbClr val="05103C"/>
                </a:solidFill>
                <a:latin typeface="Glacial Indifference"/>
                <a:ea typeface="Glacial Indifference"/>
                <a:cs typeface="Glacial Indifference"/>
                <a:sym typeface="Glacial Indifference"/>
              </a:rPr>
              <a:t>total rooms</a:t>
            </a:r>
          </a:p>
          <a:p>
            <a:pPr algn="just" marL="367032" indent="-183516" lvl="1">
              <a:lnSpc>
                <a:spcPts val="2380"/>
              </a:lnSpc>
              <a:buAutoNum type="arabicPeriod" startAt="1"/>
            </a:pPr>
            <a:r>
              <a:rPr lang="en-US" sz="1700">
                <a:solidFill>
                  <a:srgbClr val="05103C"/>
                </a:solidFill>
                <a:latin typeface="Glacial Indifference"/>
                <a:ea typeface="Glacial Indifference"/>
                <a:cs typeface="Glacial Indifference"/>
                <a:sym typeface="Glacial Indifference"/>
              </a:rPr>
              <a:t>population</a:t>
            </a:r>
          </a:p>
          <a:p>
            <a:pPr algn="just" marL="367032" indent="-183516" lvl="1">
              <a:lnSpc>
                <a:spcPts val="2380"/>
              </a:lnSpc>
              <a:buAutoNum type="arabicPeriod" startAt="1"/>
            </a:pPr>
            <a:r>
              <a:rPr lang="en-US" sz="1700">
                <a:solidFill>
                  <a:srgbClr val="05103C"/>
                </a:solidFill>
                <a:latin typeface="Glacial Indifference"/>
                <a:ea typeface="Glacial Indifference"/>
                <a:cs typeface="Glacial Indifference"/>
                <a:sym typeface="Glacial Indifference"/>
              </a:rPr>
              <a:t>median income </a:t>
            </a:r>
          </a:p>
          <a:p>
            <a:pPr algn="just" marL="367032" indent="-183516" lvl="1">
              <a:lnSpc>
                <a:spcPts val="2380"/>
              </a:lnSpc>
              <a:buAutoNum type="arabicPeriod" startAt="1"/>
            </a:pPr>
            <a:r>
              <a:rPr lang="en-US" sz="1700">
                <a:solidFill>
                  <a:srgbClr val="05103C"/>
                </a:solidFill>
                <a:latin typeface="Glacial Indifference"/>
                <a:ea typeface="Glacial Indifference"/>
                <a:cs typeface="Glacial Indifference"/>
                <a:sym typeface="Glacial Indifference"/>
              </a:rPr>
              <a:t>ocean proximity</a:t>
            </a:r>
          </a:p>
          <a:p>
            <a:pPr algn="just">
              <a:lnSpc>
                <a:spcPts val="2380"/>
              </a:lnSpc>
            </a:pPr>
          </a:p>
          <a:p>
            <a:pPr algn="just">
              <a:lnSpc>
                <a:spcPts val="2380"/>
              </a:lnSpc>
            </a:pPr>
            <a:r>
              <a:rPr lang="en-US" sz="1700">
                <a:solidFill>
                  <a:srgbClr val="05103C"/>
                </a:solidFill>
                <a:latin typeface="Glacial Indifference"/>
                <a:ea typeface="Glacial Indifference"/>
                <a:cs typeface="Glacial Indifference"/>
                <a:sym typeface="Glacial Indifference"/>
              </a:rPr>
              <a:t>r</a:t>
            </a:r>
          </a:p>
        </p:txBody>
      </p:sp>
      <p:sp>
        <p:nvSpPr>
          <p:cNvPr name="TextBox 31" id="31"/>
          <p:cNvSpPr txBox="true"/>
          <p:nvPr/>
        </p:nvSpPr>
        <p:spPr>
          <a:xfrm rot="0">
            <a:off x="4746346" y="5532337"/>
            <a:ext cx="2584507" cy="372999"/>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Variable Y</a:t>
            </a:r>
          </a:p>
        </p:txBody>
      </p:sp>
      <p:grpSp>
        <p:nvGrpSpPr>
          <p:cNvPr name="Group 32" id="32"/>
          <p:cNvGrpSpPr/>
          <p:nvPr/>
        </p:nvGrpSpPr>
        <p:grpSpPr>
          <a:xfrm rot="0">
            <a:off x="4645787" y="6514513"/>
            <a:ext cx="3058773" cy="1878190"/>
            <a:chOff x="0" y="0"/>
            <a:chExt cx="805603" cy="494667"/>
          </a:xfrm>
        </p:grpSpPr>
        <p:sp>
          <p:nvSpPr>
            <p:cNvPr name="Freeform 33" id="33"/>
            <p:cNvSpPr/>
            <p:nvPr/>
          </p:nvSpPr>
          <p:spPr>
            <a:xfrm flipH="false" flipV="false" rot="0">
              <a:off x="0" y="0"/>
              <a:ext cx="805603" cy="494667"/>
            </a:xfrm>
            <a:custGeom>
              <a:avLst/>
              <a:gdLst/>
              <a:ahLst/>
              <a:cxnLst/>
              <a:rect r="r" b="b" t="t" l="l"/>
              <a:pathLst>
                <a:path h="494667" w="805603">
                  <a:moveTo>
                    <a:pt x="0" y="0"/>
                  </a:moveTo>
                  <a:lnTo>
                    <a:pt x="805603" y="0"/>
                  </a:lnTo>
                  <a:lnTo>
                    <a:pt x="805603" y="494667"/>
                  </a:lnTo>
                  <a:lnTo>
                    <a:pt x="0" y="494667"/>
                  </a:lnTo>
                  <a:close/>
                </a:path>
              </a:pathLst>
            </a:custGeom>
            <a:solidFill>
              <a:srgbClr val="0050BB"/>
            </a:solidFill>
          </p:spPr>
        </p:sp>
        <p:sp>
          <p:nvSpPr>
            <p:cNvPr name="TextBox 34" id="34"/>
            <p:cNvSpPr txBox="true"/>
            <p:nvPr/>
          </p:nvSpPr>
          <p:spPr>
            <a:xfrm>
              <a:off x="0" y="-38100"/>
              <a:ext cx="805603" cy="532767"/>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4746346" y="6643227"/>
            <a:ext cx="2584507" cy="372999"/>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FFEFEF"/>
                </a:solidFill>
                <a:latin typeface="Glacial Indifference Bold"/>
                <a:ea typeface="Glacial Indifference Bold"/>
                <a:cs typeface="Glacial Indifference Bold"/>
                <a:sym typeface="Glacial Indifference Bold"/>
              </a:rPr>
              <a:t>Limitasi Model</a:t>
            </a:r>
          </a:p>
        </p:txBody>
      </p:sp>
      <p:sp>
        <p:nvSpPr>
          <p:cNvPr name="TextBox 36" id="36"/>
          <p:cNvSpPr txBox="true"/>
          <p:nvPr/>
        </p:nvSpPr>
        <p:spPr>
          <a:xfrm rot="0">
            <a:off x="4911103" y="7087537"/>
            <a:ext cx="2419751" cy="1166495"/>
          </a:xfrm>
          <a:prstGeom prst="rect">
            <a:avLst/>
          </a:prstGeom>
        </p:spPr>
        <p:txBody>
          <a:bodyPr anchor="t" rtlCol="false" tIns="0" lIns="0" bIns="0" rIns="0">
            <a:spAutoFit/>
          </a:bodyPr>
          <a:lstStyle/>
          <a:p>
            <a:pPr algn="just" marL="367032" indent="-183516"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Tidak Terdapat kategori Island</a:t>
            </a:r>
          </a:p>
          <a:p>
            <a:pPr algn="just" marL="367032" indent="-183516"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Media Value Kurang Dari 500.000 USD</a:t>
            </a:r>
          </a:p>
        </p:txBody>
      </p:sp>
      <p:sp>
        <p:nvSpPr>
          <p:cNvPr name="TextBox 37" id="37"/>
          <p:cNvSpPr txBox="true"/>
          <p:nvPr/>
        </p:nvSpPr>
        <p:spPr>
          <a:xfrm rot="0">
            <a:off x="8074676" y="6133957"/>
            <a:ext cx="2474670" cy="871220"/>
          </a:xfrm>
          <a:prstGeom prst="rect">
            <a:avLst/>
          </a:prstGeom>
        </p:spPr>
        <p:txBody>
          <a:bodyPr anchor="t" rtlCol="false" tIns="0" lIns="0" bIns="0" rIns="0">
            <a:spAutoFit/>
          </a:bodyPr>
          <a:lstStyle/>
          <a:p>
            <a:pPr algn="just" marL="367032" indent="-183516" lvl="1">
              <a:lnSpc>
                <a:spcPts val="2380"/>
              </a:lnSpc>
              <a:buAutoNum type="arabicPeriod" startAt="1"/>
            </a:pPr>
            <a:r>
              <a:rPr lang="en-US" sz="1700">
                <a:solidFill>
                  <a:srgbClr val="05103C"/>
                </a:solidFill>
                <a:latin typeface="Glacial Indifference"/>
                <a:ea typeface="Glacial Indifference"/>
                <a:cs typeface="Glacial Indifference"/>
                <a:sym typeface="Glacial Indifference"/>
              </a:rPr>
              <a:t>Train Set : 80%</a:t>
            </a:r>
          </a:p>
          <a:p>
            <a:pPr algn="just" marL="367032" indent="-183516" lvl="1">
              <a:lnSpc>
                <a:spcPts val="2380"/>
              </a:lnSpc>
              <a:buAutoNum type="arabicPeriod" startAt="1"/>
            </a:pPr>
            <a:r>
              <a:rPr lang="en-US" sz="1700">
                <a:solidFill>
                  <a:srgbClr val="05103C"/>
                </a:solidFill>
                <a:latin typeface="Glacial Indifference"/>
                <a:ea typeface="Glacial Indifference"/>
                <a:cs typeface="Glacial Indifference"/>
                <a:sym typeface="Glacial Indifference"/>
              </a:rPr>
              <a:t>Test Set : 20%</a:t>
            </a:r>
          </a:p>
          <a:p>
            <a:pPr algn="just" marL="367032" indent="-183516" lvl="1">
              <a:lnSpc>
                <a:spcPts val="2380"/>
              </a:lnSpc>
              <a:buAutoNum type="arabicPeriod" startAt="1"/>
            </a:pPr>
            <a:r>
              <a:rPr lang="en-US" sz="1700">
                <a:solidFill>
                  <a:srgbClr val="05103C"/>
                </a:solidFill>
                <a:latin typeface="Glacial Indifference"/>
                <a:ea typeface="Glacial Indifference"/>
                <a:cs typeface="Glacial Indifference"/>
                <a:sym typeface="Glacial Indifference"/>
              </a:rPr>
              <a:t>Random State : 2042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9059" y="4946120"/>
            <a:ext cx="4092961" cy="2702715"/>
            <a:chOff x="0" y="0"/>
            <a:chExt cx="1077982" cy="711826"/>
          </a:xfrm>
        </p:grpSpPr>
        <p:sp>
          <p:nvSpPr>
            <p:cNvPr name="Freeform 3" id="3"/>
            <p:cNvSpPr/>
            <p:nvPr/>
          </p:nvSpPr>
          <p:spPr>
            <a:xfrm flipH="false" flipV="false" rot="0">
              <a:off x="0" y="0"/>
              <a:ext cx="1077982" cy="711826"/>
            </a:xfrm>
            <a:custGeom>
              <a:avLst/>
              <a:gdLst/>
              <a:ahLst/>
              <a:cxnLst/>
              <a:rect r="r" b="b" t="t" l="l"/>
              <a:pathLst>
                <a:path h="711826" w="1077982">
                  <a:moveTo>
                    <a:pt x="0" y="0"/>
                  </a:moveTo>
                  <a:lnTo>
                    <a:pt x="1077982" y="0"/>
                  </a:lnTo>
                  <a:lnTo>
                    <a:pt x="1077982" y="711826"/>
                  </a:lnTo>
                  <a:lnTo>
                    <a:pt x="0" y="711826"/>
                  </a:lnTo>
                  <a:close/>
                </a:path>
              </a:pathLst>
            </a:custGeom>
            <a:solidFill>
              <a:srgbClr val="FFC500"/>
            </a:solidFill>
          </p:spPr>
        </p:sp>
        <p:sp>
          <p:nvSpPr>
            <p:cNvPr name="TextBox 4" id="4"/>
            <p:cNvSpPr txBox="true"/>
            <p:nvPr/>
          </p:nvSpPr>
          <p:spPr>
            <a:xfrm>
              <a:off x="0" y="-38100"/>
              <a:ext cx="1077982" cy="74992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68132" y="3847079"/>
            <a:ext cx="4092961" cy="4679001"/>
            <a:chOff x="0" y="0"/>
            <a:chExt cx="1077982" cy="1232330"/>
          </a:xfrm>
        </p:grpSpPr>
        <p:sp>
          <p:nvSpPr>
            <p:cNvPr name="Freeform 6" id="6"/>
            <p:cNvSpPr/>
            <p:nvPr/>
          </p:nvSpPr>
          <p:spPr>
            <a:xfrm flipH="false" flipV="false" rot="0">
              <a:off x="0" y="0"/>
              <a:ext cx="1077982" cy="1232330"/>
            </a:xfrm>
            <a:custGeom>
              <a:avLst/>
              <a:gdLst/>
              <a:ahLst/>
              <a:cxnLst/>
              <a:rect r="r" b="b" t="t" l="l"/>
              <a:pathLst>
                <a:path h="1232330" w="1077982">
                  <a:moveTo>
                    <a:pt x="0" y="0"/>
                  </a:moveTo>
                  <a:lnTo>
                    <a:pt x="1077982" y="0"/>
                  </a:lnTo>
                  <a:lnTo>
                    <a:pt x="1077982" y="1232330"/>
                  </a:lnTo>
                  <a:lnTo>
                    <a:pt x="0" y="1232330"/>
                  </a:lnTo>
                  <a:close/>
                </a:path>
              </a:pathLst>
            </a:custGeom>
            <a:solidFill>
              <a:srgbClr val="FFC500"/>
            </a:solidFill>
          </p:spPr>
        </p:sp>
        <p:sp>
          <p:nvSpPr>
            <p:cNvPr name="TextBox 7" id="7"/>
            <p:cNvSpPr txBox="true"/>
            <p:nvPr/>
          </p:nvSpPr>
          <p:spPr>
            <a:xfrm>
              <a:off x="0" y="-38100"/>
              <a:ext cx="1077982" cy="127043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4184918" y="9543186"/>
            <a:ext cx="4013323" cy="365760"/>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Modeling Machine Learning</a:t>
            </a:r>
          </a:p>
        </p:txBody>
      </p:sp>
      <p:sp>
        <p:nvSpPr>
          <p:cNvPr name="TextBox 9" id="9"/>
          <p:cNvSpPr txBox="true"/>
          <p:nvPr/>
        </p:nvSpPr>
        <p:spPr>
          <a:xfrm rot="0">
            <a:off x="1827590" y="2035715"/>
            <a:ext cx="9028969" cy="2390803"/>
          </a:xfrm>
          <a:prstGeom prst="rect">
            <a:avLst/>
          </a:prstGeom>
        </p:spPr>
        <p:txBody>
          <a:bodyPr anchor="t" rtlCol="false" tIns="0" lIns="0" bIns="0" rIns="0">
            <a:spAutoFit/>
          </a:bodyPr>
          <a:lstStyle/>
          <a:p>
            <a:pPr algn="l">
              <a:lnSpc>
                <a:spcPts val="9000"/>
              </a:lnSpc>
            </a:pPr>
            <a:r>
              <a:rPr lang="en-US" b="true" sz="10000" spc="-60">
                <a:solidFill>
                  <a:srgbClr val="05103C"/>
                </a:solidFill>
                <a:latin typeface="TS Damas Sans Bold"/>
                <a:ea typeface="TS Damas Sans Bold"/>
                <a:cs typeface="TS Damas Sans Bold"/>
                <a:sym typeface="TS Damas Sans Bold"/>
              </a:rPr>
              <a:t>MODELING MACHINE LEARNING</a:t>
            </a:r>
          </a:p>
        </p:txBody>
      </p:sp>
      <p:sp>
        <p:nvSpPr>
          <p:cNvPr name="Freeform 10" id="10"/>
          <p:cNvSpPr/>
          <p:nvPr/>
        </p:nvSpPr>
        <p:spPr>
          <a:xfrm flipH="false" flipV="false" rot="0">
            <a:off x="-695039" y="2059365"/>
            <a:ext cx="1390077" cy="1292283"/>
          </a:xfrm>
          <a:custGeom>
            <a:avLst/>
            <a:gdLst/>
            <a:ahLst/>
            <a:cxnLst/>
            <a:rect r="r" b="b" t="t" l="l"/>
            <a:pathLst>
              <a:path h="1292283" w="1390077">
                <a:moveTo>
                  <a:pt x="0" y="0"/>
                </a:moveTo>
                <a:lnTo>
                  <a:pt x="1390078" y="0"/>
                </a:lnTo>
                <a:lnTo>
                  <a:pt x="1390078" y="1292283"/>
                </a:lnTo>
                <a:lnTo>
                  <a:pt x="0" y="1292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028700" y="3847079"/>
            <a:ext cx="319859" cy="4679001"/>
            <a:chOff x="0" y="0"/>
            <a:chExt cx="84243" cy="1232330"/>
          </a:xfrm>
        </p:grpSpPr>
        <p:sp>
          <p:nvSpPr>
            <p:cNvPr name="Freeform 12" id="12"/>
            <p:cNvSpPr/>
            <p:nvPr/>
          </p:nvSpPr>
          <p:spPr>
            <a:xfrm flipH="false" flipV="false" rot="0">
              <a:off x="0" y="0"/>
              <a:ext cx="84243" cy="1232330"/>
            </a:xfrm>
            <a:custGeom>
              <a:avLst/>
              <a:gdLst/>
              <a:ahLst/>
              <a:cxnLst/>
              <a:rect r="r" b="b" t="t" l="l"/>
              <a:pathLst>
                <a:path h="1232330" w="84243">
                  <a:moveTo>
                    <a:pt x="0" y="0"/>
                  </a:moveTo>
                  <a:lnTo>
                    <a:pt x="84243" y="0"/>
                  </a:lnTo>
                  <a:lnTo>
                    <a:pt x="84243" y="1232330"/>
                  </a:lnTo>
                  <a:lnTo>
                    <a:pt x="0" y="1232330"/>
                  </a:lnTo>
                  <a:close/>
                </a:path>
              </a:pathLst>
            </a:custGeom>
            <a:solidFill>
              <a:srgbClr val="031AB8"/>
            </a:solidFill>
          </p:spPr>
        </p:sp>
        <p:sp>
          <p:nvSpPr>
            <p:cNvPr name="TextBox 13" id="13"/>
            <p:cNvSpPr txBox="true"/>
            <p:nvPr/>
          </p:nvSpPr>
          <p:spPr>
            <a:xfrm>
              <a:off x="0" y="-38100"/>
              <a:ext cx="84243" cy="127043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827590" y="5411652"/>
            <a:ext cx="5000820" cy="1933577"/>
          </a:xfrm>
          <a:prstGeom prst="rect">
            <a:avLst/>
          </a:prstGeom>
        </p:spPr>
        <p:txBody>
          <a:bodyPr anchor="t" rtlCol="false" tIns="0" lIns="0" bIns="0" rIns="0">
            <a:spAutoFit/>
          </a:bodyPr>
          <a:lstStyle/>
          <a:p>
            <a:pPr algn="l">
              <a:lnSpc>
                <a:spcPts val="4950"/>
              </a:lnSpc>
            </a:pPr>
            <a:r>
              <a:rPr lang="en-US" b="true" sz="5500" spc="-33">
                <a:solidFill>
                  <a:srgbClr val="05103C"/>
                </a:solidFill>
                <a:latin typeface="TS Damas Sans Bold"/>
                <a:ea typeface="TS Damas Sans Bold"/>
                <a:cs typeface="TS Damas Sans Bold"/>
                <a:sym typeface="TS Damas Sans Bold"/>
              </a:rPr>
              <a:t>METRICS EVALUATION REGRESSION </a:t>
            </a:r>
          </a:p>
        </p:txBody>
      </p:sp>
      <p:grpSp>
        <p:nvGrpSpPr>
          <p:cNvPr name="Group 15" id="15"/>
          <p:cNvGrpSpPr/>
          <p:nvPr/>
        </p:nvGrpSpPr>
        <p:grpSpPr>
          <a:xfrm rot="0">
            <a:off x="5753595" y="4426518"/>
            <a:ext cx="4092961" cy="3520442"/>
            <a:chOff x="0" y="0"/>
            <a:chExt cx="1077982" cy="927194"/>
          </a:xfrm>
        </p:grpSpPr>
        <p:sp>
          <p:nvSpPr>
            <p:cNvPr name="Freeform 16" id="16"/>
            <p:cNvSpPr/>
            <p:nvPr/>
          </p:nvSpPr>
          <p:spPr>
            <a:xfrm flipH="false" flipV="false" rot="0">
              <a:off x="0" y="0"/>
              <a:ext cx="1077982" cy="927194"/>
            </a:xfrm>
            <a:custGeom>
              <a:avLst/>
              <a:gdLst/>
              <a:ahLst/>
              <a:cxnLst/>
              <a:rect r="r" b="b" t="t" l="l"/>
              <a:pathLst>
                <a:path h="927194" w="1077982">
                  <a:moveTo>
                    <a:pt x="0" y="0"/>
                  </a:moveTo>
                  <a:lnTo>
                    <a:pt x="1077982" y="0"/>
                  </a:lnTo>
                  <a:lnTo>
                    <a:pt x="1077982" y="927194"/>
                  </a:lnTo>
                  <a:lnTo>
                    <a:pt x="0" y="927194"/>
                  </a:lnTo>
                  <a:close/>
                </a:path>
              </a:pathLst>
            </a:custGeom>
            <a:solidFill>
              <a:srgbClr val="031AB8"/>
            </a:solidFill>
          </p:spPr>
        </p:sp>
        <p:sp>
          <p:nvSpPr>
            <p:cNvPr name="TextBox 17" id="17"/>
            <p:cNvSpPr txBox="true"/>
            <p:nvPr/>
          </p:nvSpPr>
          <p:spPr>
            <a:xfrm>
              <a:off x="0" y="-38100"/>
              <a:ext cx="1077982" cy="965294"/>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5990496" y="5615078"/>
            <a:ext cx="3619159" cy="1304927"/>
          </a:xfrm>
          <a:prstGeom prst="rect">
            <a:avLst/>
          </a:prstGeom>
        </p:spPr>
        <p:txBody>
          <a:bodyPr anchor="t" rtlCol="false" tIns="0" lIns="0" bIns="0" rIns="0">
            <a:spAutoFit/>
          </a:bodyPr>
          <a:lstStyle/>
          <a:p>
            <a:pPr algn="l">
              <a:lnSpc>
                <a:spcPts val="4950"/>
              </a:lnSpc>
            </a:pPr>
            <a:r>
              <a:rPr lang="en-US" b="true" sz="5500" spc="-33">
                <a:solidFill>
                  <a:srgbClr val="FFEFEF"/>
                </a:solidFill>
                <a:latin typeface="TS Damas Sans Bold"/>
                <a:ea typeface="TS Damas Sans Bold"/>
                <a:cs typeface="TS Damas Sans Bold"/>
                <a:sym typeface="TS Damas Sans Bold"/>
              </a:rPr>
              <a:t>BECHMARKING MODEL</a:t>
            </a:r>
          </a:p>
        </p:txBody>
      </p:sp>
      <p:grpSp>
        <p:nvGrpSpPr>
          <p:cNvPr name="Group 19" id="19"/>
          <p:cNvGrpSpPr/>
          <p:nvPr/>
        </p:nvGrpSpPr>
        <p:grpSpPr>
          <a:xfrm rot="0">
            <a:off x="14184918" y="3110379"/>
            <a:ext cx="4092961" cy="6147921"/>
            <a:chOff x="0" y="0"/>
            <a:chExt cx="1077982" cy="1619205"/>
          </a:xfrm>
        </p:grpSpPr>
        <p:sp>
          <p:nvSpPr>
            <p:cNvPr name="Freeform 20" id="20"/>
            <p:cNvSpPr/>
            <p:nvPr/>
          </p:nvSpPr>
          <p:spPr>
            <a:xfrm flipH="false" flipV="false" rot="0">
              <a:off x="0" y="0"/>
              <a:ext cx="1077982" cy="1619205"/>
            </a:xfrm>
            <a:custGeom>
              <a:avLst/>
              <a:gdLst/>
              <a:ahLst/>
              <a:cxnLst/>
              <a:rect r="r" b="b" t="t" l="l"/>
              <a:pathLst>
                <a:path h="1619205" w="1077982">
                  <a:moveTo>
                    <a:pt x="0" y="0"/>
                  </a:moveTo>
                  <a:lnTo>
                    <a:pt x="1077982" y="0"/>
                  </a:lnTo>
                  <a:lnTo>
                    <a:pt x="1077982" y="1619205"/>
                  </a:lnTo>
                  <a:lnTo>
                    <a:pt x="0" y="1619205"/>
                  </a:lnTo>
                  <a:close/>
                </a:path>
              </a:pathLst>
            </a:custGeom>
            <a:solidFill>
              <a:srgbClr val="031AB8"/>
            </a:solidFill>
          </p:spPr>
        </p:sp>
        <p:sp>
          <p:nvSpPr>
            <p:cNvPr name="TextBox 21" id="21"/>
            <p:cNvSpPr txBox="true"/>
            <p:nvPr/>
          </p:nvSpPr>
          <p:spPr>
            <a:xfrm>
              <a:off x="0" y="-38100"/>
              <a:ext cx="1077982" cy="165730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4251593" y="5571105"/>
            <a:ext cx="3619159" cy="1304927"/>
          </a:xfrm>
          <a:prstGeom prst="rect">
            <a:avLst/>
          </a:prstGeom>
        </p:spPr>
        <p:txBody>
          <a:bodyPr anchor="t" rtlCol="false" tIns="0" lIns="0" bIns="0" rIns="0">
            <a:spAutoFit/>
          </a:bodyPr>
          <a:lstStyle/>
          <a:p>
            <a:pPr algn="l">
              <a:lnSpc>
                <a:spcPts val="4950"/>
              </a:lnSpc>
            </a:pPr>
            <a:r>
              <a:rPr lang="en-US" b="true" sz="5500" spc="-33">
                <a:solidFill>
                  <a:srgbClr val="FFEFEF"/>
                </a:solidFill>
                <a:latin typeface="TS Damas Sans Bold"/>
                <a:ea typeface="TS Damas Sans Bold"/>
                <a:cs typeface="TS Damas Sans Bold"/>
                <a:sym typeface="TS Damas Sans Bold"/>
              </a:rPr>
              <a:t>TUNNING MODEL</a:t>
            </a:r>
          </a:p>
        </p:txBody>
      </p:sp>
      <p:sp>
        <p:nvSpPr>
          <p:cNvPr name="TextBox 23" id="23"/>
          <p:cNvSpPr txBox="true"/>
          <p:nvPr/>
        </p:nvSpPr>
        <p:spPr>
          <a:xfrm rot="0">
            <a:off x="10110901" y="5615238"/>
            <a:ext cx="3202468" cy="1304927"/>
          </a:xfrm>
          <a:prstGeom prst="rect">
            <a:avLst/>
          </a:prstGeom>
        </p:spPr>
        <p:txBody>
          <a:bodyPr anchor="t" rtlCol="false" tIns="0" lIns="0" bIns="0" rIns="0">
            <a:spAutoFit/>
          </a:bodyPr>
          <a:lstStyle/>
          <a:p>
            <a:pPr algn="l">
              <a:lnSpc>
                <a:spcPts val="4950"/>
              </a:lnSpc>
            </a:pPr>
            <a:r>
              <a:rPr lang="en-US" b="true" sz="5500" spc="-33">
                <a:solidFill>
                  <a:srgbClr val="05103C"/>
                </a:solidFill>
                <a:latin typeface="TS Damas Sans Bold"/>
                <a:ea typeface="TS Damas Sans Bold"/>
                <a:cs typeface="TS Damas Sans Bold"/>
                <a:sym typeface="TS Damas Sans Bold"/>
              </a:rPr>
              <a:t>MODEL PREDICT</a:t>
            </a:r>
          </a:p>
        </p:txBody>
      </p:sp>
      <p:sp>
        <p:nvSpPr>
          <p:cNvPr name="Freeform 24" id="24"/>
          <p:cNvSpPr/>
          <p:nvPr/>
        </p:nvSpPr>
        <p:spPr>
          <a:xfrm flipH="false" flipV="false" rot="0">
            <a:off x="0" y="-40812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52400" y="-39288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7536" y="-4172191"/>
            <a:ext cx="18781415" cy="18947203"/>
          </a:xfrm>
          <a:custGeom>
            <a:avLst/>
            <a:gdLst/>
            <a:ahLst/>
            <a:cxnLst/>
            <a:rect r="r" b="b" t="t" l="l"/>
            <a:pathLst>
              <a:path h="18947203" w="18781415">
                <a:moveTo>
                  <a:pt x="0" y="0"/>
                </a:moveTo>
                <a:lnTo>
                  <a:pt x="18781415" y="0"/>
                </a:lnTo>
                <a:lnTo>
                  <a:pt x="18781415" y="18947202"/>
                </a:lnTo>
                <a:lnTo>
                  <a:pt x="0" y="189472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07600" y="756350"/>
            <a:ext cx="8531143" cy="972820"/>
          </a:xfrm>
          <a:prstGeom prst="rect">
            <a:avLst/>
          </a:prstGeom>
        </p:spPr>
        <p:txBody>
          <a:bodyPr anchor="t" rtlCol="false" tIns="0" lIns="0" bIns="0" rIns="0">
            <a:spAutoFit/>
          </a:bodyPr>
          <a:lstStyle/>
          <a:p>
            <a:pPr algn="ctr">
              <a:lnSpc>
                <a:spcPts val="7489"/>
              </a:lnSpc>
            </a:pPr>
            <a:r>
              <a:rPr lang="en-US" b="true" sz="6999">
                <a:solidFill>
                  <a:srgbClr val="000000"/>
                </a:solidFill>
                <a:latin typeface="TS Damas Sans Bold"/>
                <a:ea typeface="TS Damas Sans Bold"/>
                <a:cs typeface="TS Damas Sans Bold"/>
                <a:sym typeface="TS Damas Sans Bold"/>
              </a:rPr>
              <a:t>Pokok Bahasan</a:t>
            </a:r>
          </a:p>
        </p:txBody>
      </p:sp>
      <p:grpSp>
        <p:nvGrpSpPr>
          <p:cNvPr name="Group 4" id="4"/>
          <p:cNvGrpSpPr/>
          <p:nvPr/>
        </p:nvGrpSpPr>
        <p:grpSpPr>
          <a:xfrm rot="0">
            <a:off x="3949327" y="2199194"/>
            <a:ext cx="5463007" cy="7510917"/>
            <a:chOff x="0" y="0"/>
            <a:chExt cx="1438817" cy="1978184"/>
          </a:xfrm>
        </p:grpSpPr>
        <p:sp>
          <p:nvSpPr>
            <p:cNvPr name="Freeform 5" id="5"/>
            <p:cNvSpPr/>
            <p:nvPr/>
          </p:nvSpPr>
          <p:spPr>
            <a:xfrm flipH="false" flipV="false" rot="0">
              <a:off x="0" y="0"/>
              <a:ext cx="1438817" cy="1978184"/>
            </a:xfrm>
            <a:custGeom>
              <a:avLst/>
              <a:gdLst/>
              <a:ahLst/>
              <a:cxnLst/>
              <a:rect r="r" b="b" t="t" l="l"/>
              <a:pathLst>
                <a:path h="1978184" w="1438817">
                  <a:moveTo>
                    <a:pt x="0" y="0"/>
                  </a:moveTo>
                  <a:lnTo>
                    <a:pt x="1438817" y="0"/>
                  </a:lnTo>
                  <a:lnTo>
                    <a:pt x="1438817" y="1978184"/>
                  </a:lnTo>
                  <a:lnTo>
                    <a:pt x="0" y="1978184"/>
                  </a:lnTo>
                  <a:close/>
                </a:path>
              </a:pathLst>
            </a:custGeom>
            <a:solidFill>
              <a:srgbClr val="031AB8"/>
            </a:solidFill>
          </p:spPr>
        </p:sp>
        <p:sp>
          <p:nvSpPr>
            <p:cNvPr name="TextBox 6" id="6"/>
            <p:cNvSpPr txBox="true"/>
            <p:nvPr/>
          </p:nvSpPr>
          <p:spPr>
            <a:xfrm>
              <a:off x="0" y="-38100"/>
              <a:ext cx="1438817" cy="201628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0">
            <a:off x="3939355" y="2518301"/>
            <a:ext cx="4657591" cy="6431760"/>
          </a:xfrm>
          <a:custGeom>
            <a:avLst/>
            <a:gdLst/>
            <a:ahLst/>
            <a:cxnLst/>
            <a:rect r="r" b="b" t="t" l="l"/>
            <a:pathLst>
              <a:path h="6431760" w="4657591">
                <a:moveTo>
                  <a:pt x="4657591" y="0"/>
                </a:moveTo>
                <a:lnTo>
                  <a:pt x="0" y="0"/>
                </a:lnTo>
                <a:lnTo>
                  <a:pt x="0" y="6431759"/>
                </a:lnTo>
                <a:lnTo>
                  <a:pt x="4657591" y="6431759"/>
                </a:lnTo>
                <a:lnTo>
                  <a:pt x="4657591" y="0"/>
                </a:lnTo>
                <a:close/>
              </a:path>
            </a:pathLst>
          </a:custGeom>
          <a:blipFill>
            <a:blip r:embed="rId4"/>
            <a:stretch>
              <a:fillRect l="-19398" t="0" r="0" b="-27602"/>
            </a:stretch>
          </a:blipFill>
        </p:spPr>
      </p:sp>
      <p:sp>
        <p:nvSpPr>
          <p:cNvPr name="TextBox 8" id="8"/>
          <p:cNvSpPr txBox="true"/>
          <p:nvPr/>
        </p:nvSpPr>
        <p:spPr>
          <a:xfrm rot="0">
            <a:off x="5751986" y="2745766"/>
            <a:ext cx="3125648" cy="766445"/>
          </a:xfrm>
          <a:prstGeom prst="rect">
            <a:avLst/>
          </a:prstGeom>
        </p:spPr>
        <p:txBody>
          <a:bodyPr anchor="t" rtlCol="false" tIns="0" lIns="0" bIns="0" rIns="0">
            <a:spAutoFit/>
          </a:bodyPr>
          <a:lstStyle/>
          <a:p>
            <a:pPr algn="just">
              <a:lnSpc>
                <a:spcPts val="6999"/>
              </a:lnSpc>
            </a:pPr>
            <a:r>
              <a:rPr lang="en-US" b="true" sz="2799">
                <a:solidFill>
                  <a:srgbClr val="000000"/>
                </a:solidFill>
                <a:latin typeface="Aileron Bold"/>
                <a:ea typeface="Aileron Bold"/>
                <a:cs typeface="Aileron Bold"/>
                <a:sym typeface="Aileron Bold"/>
              </a:rPr>
              <a:t>Latar Belakang</a:t>
            </a:r>
          </a:p>
        </p:txBody>
      </p:sp>
      <p:sp>
        <p:nvSpPr>
          <p:cNvPr name="TextBox 9" id="9"/>
          <p:cNvSpPr txBox="true"/>
          <p:nvPr/>
        </p:nvSpPr>
        <p:spPr>
          <a:xfrm rot="0">
            <a:off x="5480983" y="4330021"/>
            <a:ext cx="3125648" cy="1288288"/>
          </a:xfrm>
          <a:prstGeom prst="rect">
            <a:avLst/>
          </a:prstGeom>
        </p:spPr>
        <p:txBody>
          <a:bodyPr anchor="t" rtlCol="false" tIns="0" lIns="0" bIns="0" rIns="0">
            <a:spAutoFit/>
          </a:bodyPr>
          <a:lstStyle/>
          <a:p>
            <a:pPr algn="ctr">
              <a:lnSpc>
                <a:spcPts val="3415"/>
              </a:lnSpc>
            </a:pPr>
            <a:r>
              <a:rPr lang="en-US" b="true" sz="2799">
                <a:solidFill>
                  <a:srgbClr val="000000"/>
                </a:solidFill>
                <a:latin typeface="Aileron Bold"/>
                <a:ea typeface="Aileron Bold"/>
                <a:cs typeface="Aileron Bold"/>
                <a:sym typeface="Aileron Bold"/>
              </a:rPr>
              <a:t>Data Preparation And Understanding</a:t>
            </a:r>
          </a:p>
        </p:txBody>
      </p:sp>
      <p:sp>
        <p:nvSpPr>
          <p:cNvPr name="TextBox 10" id="10"/>
          <p:cNvSpPr txBox="true"/>
          <p:nvPr/>
        </p:nvSpPr>
        <p:spPr>
          <a:xfrm rot="0">
            <a:off x="5747523" y="6144436"/>
            <a:ext cx="3125648" cy="976630"/>
          </a:xfrm>
          <a:prstGeom prst="rect">
            <a:avLst/>
          </a:prstGeom>
        </p:spPr>
        <p:txBody>
          <a:bodyPr anchor="t" rtlCol="false" tIns="0" lIns="0" bIns="0" rIns="0">
            <a:spAutoFit/>
          </a:bodyPr>
          <a:lstStyle/>
          <a:p>
            <a:pPr algn="l">
              <a:lnSpc>
                <a:spcPts val="3919"/>
              </a:lnSpc>
            </a:pPr>
            <a:r>
              <a:rPr lang="en-US" b="true" sz="2799">
                <a:solidFill>
                  <a:srgbClr val="000000"/>
                </a:solidFill>
                <a:latin typeface="Aileron Bold"/>
                <a:ea typeface="Aileron Bold"/>
                <a:cs typeface="Aileron Bold"/>
                <a:sym typeface="Aileron Bold"/>
              </a:rPr>
              <a:t>Exploration Data Analisi</a:t>
            </a:r>
          </a:p>
        </p:txBody>
      </p:sp>
      <p:sp>
        <p:nvSpPr>
          <p:cNvPr name="TextBox 11" id="11"/>
          <p:cNvSpPr txBox="true"/>
          <p:nvPr/>
        </p:nvSpPr>
        <p:spPr>
          <a:xfrm rot="0">
            <a:off x="5545062" y="8140241"/>
            <a:ext cx="3125648" cy="441833"/>
          </a:xfrm>
          <a:prstGeom prst="rect">
            <a:avLst/>
          </a:prstGeom>
        </p:spPr>
        <p:txBody>
          <a:bodyPr anchor="t" rtlCol="false" tIns="0" lIns="0" bIns="0" rIns="0">
            <a:spAutoFit/>
          </a:bodyPr>
          <a:lstStyle/>
          <a:p>
            <a:pPr algn="just">
              <a:lnSpc>
                <a:spcPts val="3555"/>
              </a:lnSpc>
            </a:pPr>
            <a:r>
              <a:rPr lang="en-US" b="true" sz="2799">
                <a:solidFill>
                  <a:srgbClr val="000000"/>
                </a:solidFill>
                <a:latin typeface="Aileron Bold"/>
                <a:ea typeface="Aileron Bold"/>
                <a:cs typeface="Aileron Bold"/>
                <a:sym typeface="Aileron Bold"/>
              </a:rPr>
              <a:t>Feature Selection</a:t>
            </a:r>
          </a:p>
        </p:txBody>
      </p:sp>
      <p:sp>
        <p:nvSpPr>
          <p:cNvPr name="TextBox 12" id="12"/>
          <p:cNvSpPr txBox="true"/>
          <p:nvPr/>
        </p:nvSpPr>
        <p:spPr>
          <a:xfrm rot="0">
            <a:off x="4670757" y="2257106"/>
            <a:ext cx="810226" cy="1363548"/>
          </a:xfrm>
          <a:prstGeom prst="rect">
            <a:avLst/>
          </a:prstGeom>
        </p:spPr>
        <p:txBody>
          <a:bodyPr anchor="t" rtlCol="false" tIns="0" lIns="0" bIns="0" rIns="0">
            <a:spAutoFit/>
          </a:bodyPr>
          <a:lstStyle/>
          <a:p>
            <a:pPr algn="just">
              <a:lnSpc>
                <a:spcPts val="12346"/>
              </a:lnSpc>
            </a:pPr>
            <a:r>
              <a:rPr lang="en-US" b="true" sz="4938">
                <a:solidFill>
                  <a:srgbClr val="FFFFFF"/>
                </a:solidFill>
                <a:latin typeface="Aileron Bold"/>
                <a:ea typeface="Aileron Bold"/>
                <a:cs typeface="Aileron Bold"/>
                <a:sym typeface="Aileron Bold"/>
              </a:rPr>
              <a:t>1.</a:t>
            </a:r>
          </a:p>
        </p:txBody>
      </p:sp>
      <p:sp>
        <p:nvSpPr>
          <p:cNvPr name="TextBox 13" id="13"/>
          <p:cNvSpPr txBox="true"/>
          <p:nvPr/>
        </p:nvSpPr>
        <p:spPr>
          <a:xfrm rot="0">
            <a:off x="4734836" y="3919603"/>
            <a:ext cx="810226" cy="1363548"/>
          </a:xfrm>
          <a:prstGeom prst="rect">
            <a:avLst/>
          </a:prstGeom>
        </p:spPr>
        <p:txBody>
          <a:bodyPr anchor="t" rtlCol="false" tIns="0" lIns="0" bIns="0" rIns="0">
            <a:spAutoFit/>
          </a:bodyPr>
          <a:lstStyle/>
          <a:p>
            <a:pPr algn="just">
              <a:lnSpc>
                <a:spcPts val="12346"/>
              </a:lnSpc>
            </a:pPr>
            <a:r>
              <a:rPr lang="en-US" b="true" sz="4938">
                <a:solidFill>
                  <a:srgbClr val="FFFFFF"/>
                </a:solidFill>
                <a:latin typeface="Aileron Bold"/>
                <a:ea typeface="Aileron Bold"/>
                <a:cs typeface="Aileron Bold"/>
                <a:sym typeface="Aileron Bold"/>
              </a:rPr>
              <a:t>2.</a:t>
            </a:r>
          </a:p>
        </p:txBody>
      </p:sp>
      <p:sp>
        <p:nvSpPr>
          <p:cNvPr name="TextBox 14" id="14"/>
          <p:cNvSpPr txBox="true"/>
          <p:nvPr/>
        </p:nvSpPr>
        <p:spPr>
          <a:xfrm rot="0">
            <a:off x="4734836" y="5582461"/>
            <a:ext cx="810226" cy="1363548"/>
          </a:xfrm>
          <a:prstGeom prst="rect">
            <a:avLst/>
          </a:prstGeom>
        </p:spPr>
        <p:txBody>
          <a:bodyPr anchor="t" rtlCol="false" tIns="0" lIns="0" bIns="0" rIns="0">
            <a:spAutoFit/>
          </a:bodyPr>
          <a:lstStyle/>
          <a:p>
            <a:pPr algn="just">
              <a:lnSpc>
                <a:spcPts val="12346"/>
              </a:lnSpc>
            </a:pPr>
            <a:r>
              <a:rPr lang="en-US" b="true" sz="4938">
                <a:solidFill>
                  <a:srgbClr val="FFFFFF"/>
                </a:solidFill>
                <a:latin typeface="Aileron Bold"/>
                <a:ea typeface="Aileron Bold"/>
                <a:cs typeface="Aileron Bold"/>
                <a:sym typeface="Aileron Bold"/>
              </a:rPr>
              <a:t>3.</a:t>
            </a:r>
          </a:p>
        </p:txBody>
      </p:sp>
      <p:grpSp>
        <p:nvGrpSpPr>
          <p:cNvPr name="Group 15" id="15"/>
          <p:cNvGrpSpPr/>
          <p:nvPr/>
        </p:nvGrpSpPr>
        <p:grpSpPr>
          <a:xfrm rot="0">
            <a:off x="8873171" y="2518301"/>
            <a:ext cx="5734169" cy="5346144"/>
            <a:chOff x="0" y="0"/>
            <a:chExt cx="1510234" cy="1408038"/>
          </a:xfrm>
        </p:grpSpPr>
        <p:sp>
          <p:nvSpPr>
            <p:cNvPr name="Freeform 16" id="16"/>
            <p:cNvSpPr/>
            <p:nvPr/>
          </p:nvSpPr>
          <p:spPr>
            <a:xfrm flipH="false" flipV="false" rot="0">
              <a:off x="0" y="0"/>
              <a:ext cx="1510234" cy="1408038"/>
            </a:xfrm>
            <a:custGeom>
              <a:avLst/>
              <a:gdLst/>
              <a:ahLst/>
              <a:cxnLst/>
              <a:rect r="r" b="b" t="t" l="l"/>
              <a:pathLst>
                <a:path h="1408038" w="1510234">
                  <a:moveTo>
                    <a:pt x="0" y="0"/>
                  </a:moveTo>
                  <a:lnTo>
                    <a:pt x="1510234" y="0"/>
                  </a:lnTo>
                  <a:lnTo>
                    <a:pt x="1510234" y="1408038"/>
                  </a:lnTo>
                  <a:lnTo>
                    <a:pt x="0" y="1408038"/>
                  </a:lnTo>
                  <a:close/>
                </a:path>
              </a:pathLst>
            </a:custGeom>
            <a:solidFill>
              <a:srgbClr val="FFC500"/>
            </a:solidFill>
          </p:spPr>
        </p:sp>
        <p:sp>
          <p:nvSpPr>
            <p:cNvPr name="TextBox 17" id="17"/>
            <p:cNvSpPr txBox="true"/>
            <p:nvPr/>
          </p:nvSpPr>
          <p:spPr>
            <a:xfrm>
              <a:off x="0" y="-38100"/>
              <a:ext cx="1510234" cy="1446138"/>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734836" y="7245319"/>
            <a:ext cx="810226" cy="1363548"/>
          </a:xfrm>
          <a:prstGeom prst="rect">
            <a:avLst/>
          </a:prstGeom>
        </p:spPr>
        <p:txBody>
          <a:bodyPr anchor="t" rtlCol="false" tIns="0" lIns="0" bIns="0" rIns="0">
            <a:spAutoFit/>
          </a:bodyPr>
          <a:lstStyle/>
          <a:p>
            <a:pPr algn="just">
              <a:lnSpc>
                <a:spcPts val="12346"/>
              </a:lnSpc>
            </a:pPr>
            <a:r>
              <a:rPr lang="en-US" b="true" sz="4938">
                <a:solidFill>
                  <a:srgbClr val="FFFFFF"/>
                </a:solidFill>
                <a:latin typeface="Aileron Bold"/>
                <a:ea typeface="Aileron Bold"/>
                <a:cs typeface="Aileron Bold"/>
                <a:sym typeface="Aileron Bold"/>
              </a:rPr>
              <a:t>4.</a:t>
            </a:r>
          </a:p>
        </p:txBody>
      </p:sp>
      <p:sp>
        <p:nvSpPr>
          <p:cNvPr name="Freeform 19" id="19"/>
          <p:cNvSpPr/>
          <p:nvPr/>
        </p:nvSpPr>
        <p:spPr>
          <a:xfrm flipH="true" flipV="false" rot="0">
            <a:off x="9073196" y="2650186"/>
            <a:ext cx="4657591" cy="4830489"/>
          </a:xfrm>
          <a:custGeom>
            <a:avLst/>
            <a:gdLst/>
            <a:ahLst/>
            <a:cxnLst/>
            <a:rect r="r" b="b" t="t" l="l"/>
            <a:pathLst>
              <a:path h="4830489" w="4657591">
                <a:moveTo>
                  <a:pt x="4657591" y="0"/>
                </a:moveTo>
                <a:lnTo>
                  <a:pt x="0" y="0"/>
                </a:lnTo>
                <a:lnTo>
                  <a:pt x="0" y="4830489"/>
                </a:lnTo>
                <a:lnTo>
                  <a:pt x="4657591" y="4830489"/>
                </a:lnTo>
                <a:lnTo>
                  <a:pt x="4657591" y="0"/>
                </a:lnTo>
                <a:close/>
              </a:path>
            </a:pathLst>
          </a:custGeom>
          <a:blipFill>
            <a:blip r:embed="rId5"/>
            <a:stretch>
              <a:fillRect l="-19398" t="-2730" r="0" b="-67171"/>
            </a:stretch>
          </a:blipFill>
        </p:spPr>
      </p:sp>
      <p:sp>
        <p:nvSpPr>
          <p:cNvPr name="TextBox 20" id="20"/>
          <p:cNvSpPr txBox="true"/>
          <p:nvPr/>
        </p:nvSpPr>
        <p:spPr>
          <a:xfrm rot="0">
            <a:off x="11135657" y="6189809"/>
            <a:ext cx="3125648" cy="766445"/>
          </a:xfrm>
          <a:prstGeom prst="rect">
            <a:avLst/>
          </a:prstGeom>
        </p:spPr>
        <p:txBody>
          <a:bodyPr anchor="t" rtlCol="false" tIns="0" lIns="0" bIns="0" rIns="0">
            <a:spAutoFit/>
          </a:bodyPr>
          <a:lstStyle/>
          <a:p>
            <a:pPr algn="just">
              <a:lnSpc>
                <a:spcPts val="6999"/>
              </a:lnSpc>
            </a:pPr>
            <a:r>
              <a:rPr lang="en-US" b="true" sz="2799">
                <a:solidFill>
                  <a:srgbClr val="000000"/>
                </a:solidFill>
                <a:latin typeface="Aileron Bold"/>
                <a:ea typeface="Aileron Bold"/>
                <a:cs typeface="Aileron Bold"/>
                <a:sym typeface="Aileron Bold"/>
              </a:rPr>
              <a:t>Conclusion</a:t>
            </a:r>
          </a:p>
        </p:txBody>
      </p:sp>
      <p:sp>
        <p:nvSpPr>
          <p:cNvPr name="TextBox 21" id="21"/>
          <p:cNvSpPr txBox="true"/>
          <p:nvPr/>
        </p:nvSpPr>
        <p:spPr>
          <a:xfrm rot="0">
            <a:off x="9868231" y="3937862"/>
            <a:ext cx="810226" cy="1363548"/>
          </a:xfrm>
          <a:prstGeom prst="rect">
            <a:avLst/>
          </a:prstGeom>
        </p:spPr>
        <p:txBody>
          <a:bodyPr anchor="t" rtlCol="false" tIns="0" lIns="0" bIns="0" rIns="0">
            <a:spAutoFit/>
          </a:bodyPr>
          <a:lstStyle/>
          <a:p>
            <a:pPr algn="just">
              <a:lnSpc>
                <a:spcPts val="12346"/>
              </a:lnSpc>
            </a:pPr>
            <a:r>
              <a:rPr lang="en-US" b="true" sz="4938">
                <a:solidFill>
                  <a:srgbClr val="FFFFFF"/>
                </a:solidFill>
                <a:latin typeface="Aileron Bold"/>
                <a:ea typeface="Aileron Bold"/>
                <a:cs typeface="Aileron Bold"/>
                <a:sym typeface="Aileron Bold"/>
              </a:rPr>
              <a:t>6.</a:t>
            </a:r>
          </a:p>
        </p:txBody>
      </p:sp>
      <p:sp>
        <p:nvSpPr>
          <p:cNvPr name="TextBox 22" id="22"/>
          <p:cNvSpPr txBox="true"/>
          <p:nvPr/>
        </p:nvSpPr>
        <p:spPr>
          <a:xfrm rot="0">
            <a:off x="9868231" y="5582461"/>
            <a:ext cx="810226" cy="1363548"/>
          </a:xfrm>
          <a:prstGeom prst="rect">
            <a:avLst/>
          </a:prstGeom>
        </p:spPr>
        <p:txBody>
          <a:bodyPr anchor="t" rtlCol="false" tIns="0" lIns="0" bIns="0" rIns="0">
            <a:spAutoFit/>
          </a:bodyPr>
          <a:lstStyle/>
          <a:p>
            <a:pPr algn="just">
              <a:lnSpc>
                <a:spcPts val="12346"/>
              </a:lnSpc>
            </a:pPr>
            <a:r>
              <a:rPr lang="en-US" b="true" sz="4938">
                <a:solidFill>
                  <a:srgbClr val="FFFFFF"/>
                </a:solidFill>
                <a:latin typeface="Aileron Bold"/>
                <a:ea typeface="Aileron Bold"/>
                <a:cs typeface="Aileron Bold"/>
                <a:sym typeface="Aileron Bold"/>
              </a:rPr>
              <a:t>7.</a:t>
            </a:r>
          </a:p>
        </p:txBody>
      </p:sp>
      <p:sp>
        <p:nvSpPr>
          <p:cNvPr name="Freeform 23" id="23"/>
          <p:cNvSpPr/>
          <p:nvPr/>
        </p:nvSpPr>
        <p:spPr>
          <a:xfrm flipH="false" flipV="false" rot="0">
            <a:off x="15827890" y="7864444"/>
            <a:ext cx="3719361" cy="3457698"/>
          </a:xfrm>
          <a:custGeom>
            <a:avLst/>
            <a:gdLst/>
            <a:ahLst/>
            <a:cxnLst/>
            <a:rect r="r" b="b" t="t" l="l"/>
            <a:pathLst>
              <a:path h="3457698" w="3719361">
                <a:moveTo>
                  <a:pt x="0" y="0"/>
                </a:moveTo>
                <a:lnTo>
                  <a:pt x="3719361" y="0"/>
                </a:lnTo>
                <a:lnTo>
                  <a:pt x="3719361" y="3457698"/>
                </a:lnTo>
                <a:lnTo>
                  <a:pt x="0" y="34576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436770" y="-1177051"/>
            <a:ext cx="3975000" cy="3695352"/>
          </a:xfrm>
          <a:custGeom>
            <a:avLst/>
            <a:gdLst/>
            <a:ahLst/>
            <a:cxnLst/>
            <a:rect r="r" b="b" t="t" l="l"/>
            <a:pathLst>
              <a:path h="3695352" w="3975000">
                <a:moveTo>
                  <a:pt x="0" y="0"/>
                </a:moveTo>
                <a:lnTo>
                  <a:pt x="3975000" y="0"/>
                </a:lnTo>
                <a:lnTo>
                  <a:pt x="3975000" y="3695352"/>
                </a:lnTo>
                <a:lnTo>
                  <a:pt x="0" y="3695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4011028" y="2091795"/>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3637358" y="1748202"/>
            <a:ext cx="970242" cy="901984"/>
          </a:xfrm>
          <a:custGeom>
            <a:avLst/>
            <a:gdLst/>
            <a:ahLst/>
            <a:cxnLst/>
            <a:rect r="r" b="b" t="t" l="l"/>
            <a:pathLst>
              <a:path h="901984" w="970242">
                <a:moveTo>
                  <a:pt x="0" y="0"/>
                </a:moveTo>
                <a:lnTo>
                  <a:pt x="970242" y="0"/>
                </a:lnTo>
                <a:lnTo>
                  <a:pt x="970242" y="901984"/>
                </a:lnTo>
                <a:lnTo>
                  <a:pt x="0" y="9019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3637358" y="9140560"/>
            <a:ext cx="970242" cy="901984"/>
          </a:xfrm>
          <a:custGeom>
            <a:avLst/>
            <a:gdLst/>
            <a:ahLst/>
            <a:cxnLst/>
            <a:rect r="r" b="b" t="t" l="l"/>
            <a:pathLst>
              <a:path h="901984" w="970242">
                <a:moveTo>
                  <a:pt x="0" y="0"/>
                </a:moveTo>
                <a:lnTo>
                  <a:pt x="970242" y="0"/>
                </a:lnTo>
                <a:lnTo>
                  <a:pt x="970242" y="901984"/>
                </a:lnTo>
                <a:lnTo>
                  <a:pt x="0" y="9019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14130837" y="7383645"/>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9843413" y="2288565"/>
            <a:ext cx="810226" cy="1363548"/>
          </a:xfrm>
          <a:prstGeom prst="rect">
            <a:avLst/>
          </a:prstGeom>
        </p:spPr>
        <p:txBody>
          <a:bodyPr anchor="t" rtlCol="false" tIns="0" lIns="0" bIns="0" rIns="0">
            <a:spAutoFit/>
          </a:bodyPr>
          <a:lstStyle/>
          <a:p>
            <a:pPr algn="just">
              <a:lnSpc>
                <a:spcPts val="12346"/>
              </a:lnSpc>
            </a:pPr>
            <a:r>
              <a:rPr lang="en-US" b="true" sz="4938">
                <a:solidFill>
                  <a:srgbClr val="FFFFFF"/>
                </a:solidFill>
                <a:latin typeface="Aileron Bold"/>
                <a:ea typeface="Aileron Bold"/>
                <a:cs typeface="Aileron Bold"/>
                <a:sym typeface="Aileron Bold"/>
              </a:rPr>
              <a:t>5.</a:t>
            </a:r>
          </a:p>
        </p:txBody>
      </p:sp>
      <p:sp>
        <p:nvSpPr>
          <p:cNvPr name="TextBox 30" id="30"/>
          <p:cNvSpPr txBox="true"/>
          <p:nvPr/>
        </p:nvSpPr>
        <p:spPr>
          <a:xfrm rot="0">
            <a:off x="10653640" y="4330021"/>
            <a:ext cx="2977260" cy="1288288"/>
          </a:xfrm>
          <a:prstGeom prst="rect">
            <a:avLst/>
          </a:prstGeom>
        </p:spPr>
        <p:txBody>
          <a:bodyPr anchor="t" rtlCol="false" tIns="0" lIns="0" bIns="0" rIns="0">
            <a:spAutoFit/>
          </a:bodyPr>
          <a:lstStyle/>
          <a:p>
            <a:pPr algn="ctr">
              <a:lnSpc>
                <a:spcPts val="3415"/>
              </a:lnSpc>
            </a:pPr>
            <a:r>
              <a:rPr lang="en-US" b="true" sz="2799">
                <a:solidFill>
                  <a:srgbClr val="000000"/>
                </a:solidFill>
                <a:latin typeface="Aileron Bold"/>
                <a:ea typeface="Aileron Bold"/>
                <a:cs typeface="Aileron Bold"/>
                <a:sym typeface="Aileron Bold"/>
              </a:rPr>
              <a:t>Feature Importan &amp; Analisis Residual</a:t>
            </a:r>
          </a:p>
        </p:txBody>
      </p:sp>
      <p:sp>
        <p:nvSpPr>
          <p:cNvPr name="TextBox 31" id="31"/>
          <p:cNvSpPr txBox="true"/>
          <p:nvPr/>
        </p:nvSpPr>
        <p:spPr>
          <a:xfrm rot="0">
            <a:off x="10486934" y="2651532"/>
            <a:ext cx="2977260" cy="1288288"/>
          </a:xfrm>
          <a:prstGeom prst="rect">
            <a:avLst/>
          </a:prstGeom>
        </p:spPr>
        <p:txBody>
          <a:bodyPr anchor="t" rtlCol="false" tIns="0" lIns="0" bIns="0" rIns="0">
            <a:spAutoFit/>
          </a:bodyPr>
          <a:lstStyle/>
          <a:p>
            <a:pPr algn="ctr">
              <a:lnSpc>
                <a:spcPts val="3415"/>
              </a:lnSpc>
            </a:pPr>
            <a:r>
              <a:rPr lang="en-US" b="true" sz="2799">
                <a:solidFill>
                  <a:srgbClr val="000000"/>
                </a:solidFill>
                <a:latin typeface="Aileron Bold"/>
                <a:ea typeface="Aileron Bold"/>
                <a:cs typeface="Aileron Bold"/>
                <a:sym typeface="Aileron Bold"/>
              </a:rPr>
              <a:t>Modeling Machine Learning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707" y="-4330101"/>
            <a:ext cx="18781415" cy="18947203"/>
          </a:xfrm>
          <a:custGeom>
            <a:avLst/>
            <a:gdLst/>
            <a:ahLst/>
            <a:cxnLst/>
            <a:rect r="r" b="b" t="t" l="l"/>
            <a:pathLst>
              <a:path h="18947203" w="18781415">
                <a:moveTo>
                  <a:pt x="0" y="0"/>
                </a:moveTo>
                <a:lnTo>
                  <a:pt x="18781414" y="0"/>
                </a:lnTo>
                <a:lnTo>
                  <a:pt x="18781414" y="18947202"/>
                </a:lnTo>
                <a:lnTo>
                  <a:pt x="0" y="1894720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3468538"/>
            <a:ext cx="11442192" cy="2863105"/>
            <a:chOff x="0" y="0"/>
            <a:chExt cx="3013581" cy="754069"/>
          </a:xfrm>
        </p:grpSpPr>
        <p:sp>
          <p:nvSpPr>
            <p:cNvPr name="Freeform 4" id="4"/>
            <p:cNvSpPr/>
            <p:nvPr/>
          </p:nvSpPr>
          <p:spPr>
            <a:xfrm flipH="false" flipV="false" rot="0">
              <a:off x="0" y="0"/>
              <a:ext cx="3013581" cy="754069"/>
            </a:xfrm>
            <a:custGeom>
              <a:avLst/>
              <a:gdLst/>
              <a:ahLst/>
              <a:cxnLst/>
              <a:rect r="r" b="b" t="t" l="l"/>
              <a:pathLst>
                <a:path h="754069" w="3013581">
                  <a:moveTo>
                    <a:pt x="0" y="0"/>
                  </a:moveTo>
                  <a:lnTo>
                    <a:pt x="3013581" y="0"/>
                  </a:lnTo>
                  <a:lnTo>
                    <a:pt x="3013581" y="754069"/>
                  </a:lnTo>
                  <a:lnTo>
                    <a:pt x="0" y="754069"/>
                  </a:lnTo>
                  <a:close/>
                </a:path>
              </a:pathLst>
            </a:custGeom>
            <a:solidFill>
              <a:srgbClr val="FFC500"/>
            </a:solidFill>
          </p:spPr>
        </p:sp>
        <p:sp>
          <p:nvSpPr>
            <p:cNvPr name="TextBox 5" id="5"/>
            <p:cNvSpPr txBox="true"/>
            <p:nvPr/>
          </p:nvSpPr>
          <p:spPr>
            <a:xfrm>
              <a:off x="0" y="-38100"/>
              <a:ext cx="3013581" cy="79216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442192" y="6331644"/>
            <a:ext cx="6845808" cy="3529855"/>
            <a:chOff x="0" y="0"/>
            <a:chExt cx="1803011" cy="929674"/>
          </a:xfrm>
        </p:grpSpPr>
        <p:sp>
          <p:nvSpPr>
            <p:cNvPr name="Freeform 7" id="7"/>
            <p:cNvSpPr/>
            <p:nvPr/>
          </p:nvSpPr>
          <p:spPr>
            <a:xfrm flipH="false" flipV="false" rot="0">
              <a:off x="0" y="0"/>
              <a:ext cx="1803011" cy="929674"/>
            </a:xfrm>
            <a:custGeom>
              <a:avLst/>
              <a:gdLst/>
              <a:ahLst/>
              <a:cxnLst/>
              <a:rect r="r" b="b" t="t" l="l"/>
              <a:pathLst>
                <a:path h="929674" w="1803011">
                  <a:moveTo>
                    <a:pt x="0" y="0"/>
                  </a:moveTo>
                  <a:lnTo>
                    <a:pt x="1803011" y="0"/>
                  </a:lnTo>
                  <a:lnTo>
                    <a:pt x="1803011" y="929674"/>
                  </a:lnTo>
                  <a:lnTo>
                    <a:pt x="0" y="929674"/>
                  </a:lnTo>
                  <a:close/>
                </a:path>
              </a:pathLst>
            </a:custGeom>
            <a:solidFill>
              <a:srgbClr val="0050BB"/>
            </a:solidFill>
          </p:spPr>
        </p:sp>
        <p:sp>
          <p:nvSpPr>
            <p:cNvPr name="TextBox 8" id="8"/>
            <p:cNvSpPr txBox="true"/>
            <p:nvPr/>
          </p:nvSpPr>
          <p:spPr>
            <a:xfrm>
              <a:off x="0" y="-38100"/>
              <a:ext cx="1803011" cy="96777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482971" y="9822276"/>
            <a:ext cx="12805029" cy="5143500"/>
            <a:chOff x="0" y="0"/>
            <a:chExt cx="3372518" cy="1354667"/>
          </a:xfrm>
        </p:grpSpPr>
        <p:sp>
          <p:nvSpPr>
            <p:cNvPr name="Freeform 10" id="10"/>
            <p:cNvSpPr/>
            <p:nvPr/>
          </p:nvSpPr>
          <p:spPr>
            <a:xfrm flipH="false" flipV="false" rot="0">
              <a:off x="0" y="0"/>
              <a:ext cx="3372518" cy="1354667"/>
            </a:xfrm>
            <a:custGeom>
              <a:avLst/>
              <a:gdLst/>
              <a:ahLst/>
              <a:cxnLst/>
              <a:rect r="r" b="b" t="t" l="l"/>
              <a:pathLst>
                <a:path h="1354667" w="3372518">
                  <a:moveTo>
                    <a:pt x="0" y="0"/>
                  </a:moveTo>
                  <a:lnTo>
                    <a:pt x="3372518" y="0"/>
                  </a:lnTo>
                  <a:lnTo>
                    <a:pt x="3372518" y="1354667"/>
                  </a:lnTo>
                  <a:lnTo>
                    <a:pt x="0" y="1354667"/>
                  </a:lnTo>
                  <a:close/>
                </a:path>
              </a:pathLst>
            </a:custGeom>
            <a:solidFill>
              <a:srgbClr val="FFC500"/>
            </a:solidFill>
          </p:spPr>
        </p:sp>
        <p:sp>
          <p:nvSpPr>
            <p:cNvPr name="TextBox 11" id="11"/>
            <p:cNvSpPr txBox="true"/>
            <p:nvPr/>
          </p:nvSpPr>
          <p:spPr>
            <a:xfrm>
              <a:off x="0" y="-38100"/>
              <a:ext cx="3372518" cy="1392767"/>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29162"/>
            <a:ext cx="5482971" cy="3497700"/>
            <a:chOff x="0" y="0"/>
            <a:chExt cx="849456" cy="541885"/>
          </a:xfrm>
        </p:grpSpPr>
        <p:sp>
          <p:nvSpPr>
            <p:cNvPr name="Freeform 13" id="13"/>
            <p:cNvSpPr/>
            <p:nvPr/>
          </p:nvSpPr>
          <p:spPr>
            <a:xfrm flipH="false" flipV="false" rot="0">
              <a:off x="0" y="0"/>
              <a:ext cx="849456" cy="541885"/>
            </a:xfrm>
            <a:custGeom>
              <a:avLst/>
              <a:gdLst/>
              <a:ahLst/>
              <a:cxnLst/>
              <a:rect r="r" b="b" t="t" l="l"/>
              <a:pathLst>
                <a:path h="541885" w="849456">
                  <a:moveTo>
                    <a:pt x="0" y="0"/>
                  </a:moveTo>
                  <a:lnTo>
                    <a:pt x="849456" y="0"/>
                  </a:lnTo>
                  <a:lnTo>
                    <a:pt x="849456" y="541885"/>
                  </a:lnTo>
                  <a:lnTo>
                    <a:pt x="0" y="541885"/>
                  </a:lnTo>
                  <a:close/>
                </a:path>
              </a:pathLst>
            </a:custGeom>
            <a:blipFill>
              <a:blip r:embed="rId4"/>
              <a:stretch>
                <a:fillRect l="0" t="-2220" r="0" b="-2220"/>
              </a:stretch>
            </a:blipFill>
          </p:spPr>
        </p:sp>
      </p:grpSp>
      <p:grpSp>
        <p:nvGrpSpPr>
          <p:cNvPr name="Group 14" id="14"/>
          <p:cNvGrpSpPr/>
          <p:nvPr/>
        </p:nvGrpSpPr>
        <p:grpSpPr>
          <a:xfrm rot="0">
            <a:off x="0" y="6324576"/>
            <a:ext cx="5482971" cy="3962424"/>
            <a:chOff x="0" y="0"/>
            <a:chExt cx="849456" cy="613883"/>
          </a:xfrm>
        </p:grpSpPr>
        <p:sp>
          <p:nvSpPr>
            <p:cNvPr name="Freeform 15" id="15"/>
            <p:cNvSpPr/>
            <p:nvPr/>
          </p:nvSpPr>
          <p:spPr>
            <a:xfrm flipH="false" flipV="false" rot="0">
              <a:off x="0" y="0"/>
              <a:ext cx="849456" cy="613883"/>
            </a:xfrm>
            <a:custGeom>
              <a:avLst/>
              <a:gdLst/>
              <a:ahLst/>
              <a:cxnLst/>
              <a:rect r="r" b="b" t="t" l="l"/>
              <a:pathLst>
                <a:path h="613883" w="849456">
                  <a:moveTo>
                    <a:pt x="0" y="0"/>
                  </a:moveTo>
                  <a:lnTo>
                    <a:pt x="849456" y="0"/>
                  </a:lnTo>
                  <a:lnTo>
                    <a:pt x="849456" y="613883"/>
                  </a:lnTo>
                  <a:lnTo>
                    <a:pt x="0" y="613883"/>
                  </a:lnTo>
                  <a:close/>
                </a:path>
              </a:pathLst>
            </a:custGeom>
            <a:blipFill>
              <a:blip r:embed="rId5"/>
              <a:stretch>
                <a:fillRect l="-4234" t="0" r="-4234" b="0"/>
              </a:stretch>
            </a:blipFill>
          </p:spPr>
        </p:sp>
      </p:grpSp>
      <p:grpSp>
        <p:nvGrpSpPr>
          <p:cNvPr name="Group 16" id="16"/>
          <p:cNvGrpSpPr/>
          <p:nvPr/>
        </p:nvGrpSpPr>
        <p:grpSpPr>
          <a:xfrm rot="0">
            <a:off x="11442192" y="-29162"/>
            <a:ext cx="6845808" cy="3497700"/>
            <a:chOff x="0" y="0"/>
            <a:chExt cx="1060595" cy="541885"/>
          </a:xfrm>
        </p:grpSpPr>
        <p:sp>
          <p:nvSpPr>
            <p:cNvPr name="Freeform 17" id="17"/>
            <p:cNvSpPr/>
            <p:nvPr/>
          </p:nvSpPr>
          <p:spPr>
            <a:xfrm flipH="false" flipV="false" rot="0">
              <a:off x="0" y="0"/>
              <a:ext cx="1060595" cy="541885"/>
            </a:xfrm>
            <a:custGeom>
              <a:avLst/>
              <a:gdLst/>
              <a:ahLst/>
              <a:cxnLst/>
              <a:rect r="r" b="b" t="t" l="l"/>
              <a:pathLst>
                <a:path h="541885" w="1060595">
                  <a:moveTo>
                    <a:pt x="0" y="0"/>
                  </a:moveTo>
                  <a:lnTo>
                    <a:pt x="1060595" y="0"/>
                  </a:lnTo>
                  <a:lnTo>
                    <a:pt x="1060595" y="541885"/>
                  </a:lnTo>
                  <a:lnTo>
                    <a:pt x="0" y="541885"/>
                  </a:lnTo>
                  <a:close/>
                </a:path>
              </a:pathLst>
            </a:custGeom>
            <a:blipFill>
              <a:blip r:embed="rId6"/>
              <a:stretch>
                <a:fillRect l="0" t="-15200" r="0" b="-15200"/>
              </a:stretch>
            </a:blipFill>
          </p:spPr>
        </p:sp>
      </p:grpSp>
      <p:sp>
        <p:nvSpPr>
          <p:cNvPr name="TextBox 18" id="18"/>
          <p:cNvSpPr txBox="true"/>
          <p:nvPr/>
        </p:nvSpPr>
        <p:spPr>
          <a:xfrm rot="0">
            <a:off x="12469035" y="4290218"/>
            <a:ext cx="5240563" cy="2347595"/>
          </a:xfrm>
          <a:prstGeom prst="rect">
            <a:avLst/>
          </a:prstGeom>
        </p:spPr>
        <p:txBody>
          <a:bodyPr anchor="t" rtlCol="false" tIns="0" lIns="0" bIns="0" rIns="0">
            <a:spAutoFit/>
          </a:bodyPr>
          <a:lstStyle/>
          <a:p>
            <a:pPr algn="just">
              <a:lnSpc>
                <a:spcPts val="2380"/>
              </a:lnSpc>
            </a:pPr>
            <a:r>
              <a:rPr lang="en-US" sz="1700">
                <a:solidFill>
                  <a:srgbClr val="05103C"/>
                </a:solidFill>
                <a:latin typeface="Glacial Indifference"/>
                <a:ea typeface="Glacial Indifference"/>
                <a:cs typeface="Glacial Indifference"/>
                <a:sym typeface="Glacial Indifference"/>
              </a:rPr>
              <a:t>mengukur seberapa baik model mampu menjelaskan variasi data target. Nilainya berkisar antara 0 hingga 1, atau bisa juga negatif jika model sangat buruk.</a:t>
            </a:r>
          </a:p>
          <a:p>
            <a:pPr algn="just" marL="367032" indent="-183516" lvl="1">
              <a:lnSpc>
                <a:spcPts val="2380"/>
              </a:lnSpc>
              <a:buFont typeface="Arial"/>
              <a:buChar char="•"/>
            </a:pPr>
            <a:r>
              <a:rPr lang="en-US" sz="1700">
                <a:solidFill>
                  <a:srgbClr val="05103C"/>
                </a:solidFill>
                <a:latin typeface="Glacial Indifference"/>
                <a:ea typeface="Glacial Indifference"/>
                <a:cs typeface="Glacial Indifference"/>
                <a:sym typeface="Glacial Indifference"/>
              </a:rPr>
              <a:t>R² = 1 → prediksi sempurna</a:t>
            </a:r>
          </a:p>
          <a:p>
            <a:pPr algn="just" marL="367032" indent="-183516" lvl="1">
              <a:lnSpc>
                <a:spcPts val="2380"/>
              </a:lnSpc>
              <a:buFont typeface="Arial"/>
              <a:buChar char="•"/>
            </a:pPr>
            <a:r>
              <a:rPr lang="en-US" sz="1700">
                <a:solidFill>
                  <a:srgbClr val="05103C"/>
                </a:solidFill>
                <a:latin typeface="Glacial Indifference"/>
                <a:ea typeface="Glacial Indifference"/>
                <a:cs typeface="Glacial Indifference"/>
                <a:sym typeface="Glacial Indifference"/>
              </a:rPr>
              <a:t>R² = 0 → model tidak lebih baik dari rata-rata</a:t>
            </a:r>
          </a:p>
          <a:p>
            <a:pPr algn="just" marL="367032" indent="-183516" lvl="1">
              <a:lnSpc>
                <a:spcPts val="2380"/>
              </a:lnSpc>
              <a:buFont typeface="Arial"/>
              <a:buChar char="•"/>
            </a:pPr>
            <a:r>
              <a:rPr lang="en-US" sz="1700">
                <a:solidFill>
                  <a:srgbClr val="05103C"/>
                </a:solidFill>
                <a:latin typeface="Glacial Indifference"/>
                <a:ea typeface="Glacial Indifference"/>
                <a:cs typeface="Glacial Indifference"/>
                <a:sym typeface="Glacial Indifference"/>
              </a:rPr>
              <a:t>R² &lt; 0 → model lebih buruk dari tebakan rata-rata</a:t>
            </a:r>
          </a:p>
          <a:p>
            <a:pPr algn="just">
              <a:lnSpc>
                <a:spcPts val="2380"/>
              </a:lnSpc>
            </a:pPr>
          </a:p>
          <a:p>
            <a:pPr algn="just">
              <a:lnSpc>
                <a:spcPts val="2380"/>
              </a:lnSpc>
            </a:pPr>
          </a:p>
        </p:txBody>
      </p:sp>
      <p:sp>
        <p:nvSpPr>
          <p:cNvPr name="Freeform 19" id="19"/>
          <p:cNvSpPr/>
          <p:nvPr/>
        </p:nvSpPr>
        <p:spPr>
          <a:xfrm flipH="false" flipV="false" rot="0">
            <a:off x="17331911" y="5459201"/>
            <a:ext cx="1912178" cy="1777653"/>
          </a:xfrm>
          <a:custGeom>
            <a:avLst/>
            <a:gdLst/>
            <a:ahLst/>
            <a:cxnLst/>
            <a:rect r="r" b="b" t="t" l="l"/>
            <a:pathLst>
              <a:path h="1777653" w="1912178">
                <a:moveTo>
                  <a:pt x="0" y="0"/>
                </a:moveTo>
                <a:lnTo>
                  <a:pt x="1912178" y="0"/>
                </a:lnTo>
                <a:lnTo>
                  <a:pt x="1912178" y="1777654"/>
                </a:lnTo>
                <a:lnTo>
                  <a:pt x="0" y="1777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2245556" y="6348028"/>
            <a:ext cx="5204865" cy="3474248"/>
          </a:xfrm>
          <a:custGeom>
            <a:avLst/>
            <a:gdLst/>
            <a:ahLst/>
            <a:cxnLst/>
            <a:rect r="r" b="b" t="t" l="l"/>
            <a:pathLst>
              <a:path h="3474248" w="5204865">
                <a:moveTo>
                  <a:pt x="0" y="0"/>
                </a:moveTo>
                <a:lnTo>
                  <a:pt x="5204865" y="0"/>
                </a:lnTo>
                <a:lnTo>
                  <a:pt x="5204865" y="3474248"/>
                </a:lnTo>
                <a:lnTo>
                  <a:pt x="0" y="3474248"/>
                </a:lnTo>
                <a:lnTo>
                  <a:pt x="0" y="0"/>
                </a:lnTo>
                <a:close/>
              </a:path>
            </a:pathLst>
          </a:custGeom>
          <a:blipFill>
            <a:blip r:embed="rId9">
              <a:alphaModFix amt="60000"/>
            </a:blip>
            <a:stretch>
              <a:fillRect l="0" t="0" r="0" b="0"/>
            </a:stretch>
          </a:blipFill>
        </p:spPr>
      </p:sp>
      <p:sp>
        <p:nvSpPr>
          <p:cNvPr name="TextBox 21" id="21"/>
          <p:cNvSpPr txBox="true"/>
          <p:nvPr/>
        </p:nvSpPr>
        <p:spPr>
          <a:xfrm rot="0">
            <a:off x="641028" y="3947572"/>
            <a:ext cx="10160136" cy="2152687"/>
          </a:xfrm>
          <a:prstGeom prst="rect">
            <a:avLst/>
          </a:prstGeom>
        </p:spPr>
        <p:txBody>
          <a:bodyPr anchor="t" rtlCol="false" tIns="0" lIns="0" bIns="0" rIns="0">
            <a:spAutoFit/>
          </a:bodyPr>
          <a:lstStyle/>
          <a:p>
            <a:pPr algn="l">
              <a:lnSpc>
                <a:spcPts val="8100"/>
              </a:lnSpc>
            </a:pPr>
            <a:r>
              <a:rPr lang="en-US" b="true" sz="9000" spc="-54">
                <a:solidFill>
                  <a:srgbClr val="05103C"/>
                </a:solidFill>
                <a:latin typeface="TS Damas Sans Bold"/>
                <a:ea typeface="TS Damas Sans Bold"/>
                <a:cs typeface="TS Damas Sans Bold"/>
                <a:sym typeface="TS Damas Sans Bold"/>
              </a:rPr>
              <a:t>METRICS EVALUATION REGRESSION</a:t>
            </a:r>
          </a:p>
        </p:txBody>
      </p:sp>
      <p:sp>
        <p:nvSpPr>
          <p:cNvPr name="TextBox 22" id="22"/>
          <p:cNvSpPr txBox="true"/>
          <p:nvPr/>
        </p:nvSpPr>
        <p:spPr>
          <a:xfrm rot="0">
            <a:off x="6004249" y="508857"/>
            <a:ext cx="4329273" cy="656971"/>
          </a:xfrm>
          <a:prstGeom prst="rect">
            <a:avLst/>
          </a:prstGeom>
        </p:spPr>
        <p:txBody>
          <a:bodyPr anchor="t" rtlCol="false" tIns="0" lIns="0" bIns="0" rIns="0">
            <a:spAutoFit/>
          </a:bodyPr>
          <a:lstStyle/>
          <a:p>
            <a:pPr algn="l">
              <a:lnSpc>
                <a:spcPts val="2522"/>
              </a:lnSpc>
            </a:pPr>
            <a:r>
              <a:rPr lang="en-US" sz="2600" spc="156" b="true">
                <a:solidFill>
                  <a:srgbClr val="05103C"/>
                </a:solidFill>
                <a:latin typeface="Glacial Indifference Bold"/>
                <a:ea typeface="Glacial Indifference Bold"/>
                <a:cs typeface="Glacial Indifference Bold"/>
                <a:sym typeface="Glacial Indifference Bold"/>
              </a:rPr>
              <a:t>Mean Absolute Error (MAE)</a:t>
            </a:r>
          </a:p>
        </p:txBody>
      </p:sp>
      <p:sp>
        <p:nvSpPr>
          <p:cNvPr name="TextBox 23" id="23"/>
          <p:cNvSpPr txBox="true"/>
          <p:nvPr/>
        </p:nvSpPr>
        <p:spPr>
          <a:xfrm rot="0">
            <a:off x="6004249" y="1423003"/>
            <a:ext cx="5240563" cy="1757045"/>
          </a:xfrm>
          <a:prstGeom prst="rect">
            <a:avLst/>
          </a:prstGeom>
        </p:spPr>
        <p:txBody>
          <a:bodyPr anchor="t" rtlCol="false" tIns="0" lIns="0" bIns="0" rIns="0">
            <a:spAutoFit/>
          </a:bodyPr>
          <a:lstStyle/>
          <a:p>
            <a:pPr algn="just">
              <a:lnSpc>
                <a:spcPts val="2380"/>
              </a:lnSpc>
            </a:pPr>
            <a:r>
              <a:rPr lang="en-US" sz="1700">
                <a:solidFill>
                  <a:srgbClr val="05103C"/>
                </a:solidFill>
                <a:latin typeface="Glacial Indifference"/>
                <a:ea typeface="Glacial Indifference"/>
                <a:cs typeface="Glacial Indifference"/>
                <a:sym typeface="Glacial Indifference"/>
              </a:rPr>
              <a:t>adalah metrik evaluasi yang menghitung rata-rata selisih absolut antara nilai prediksi dan nilai aktual.</a:t>
            </a:r>
          </a:p>
          <a:p>
            <a:pPr algn="just">
              <a:lnSpc>
                <a:spcPts val="2380"/>
              </a:lnSpc>
            </a:pPr>
            <a:r>
              <a:rPr lang="en-US" sz="1700">
                <a:solidFill>
                  <a:srgbClr val="05103C"/>
                </a:solidFill>
                <a:latin typeface="Glacial Indifference"/>
                <a:ea typeface="Glacial Indifference"/>
                <a:cs typeface="Glacial Indifference"/>
                <a:sym typeface="Glacial Indifference"/>
              </a:rPr>
              <a:t>MAE memberikan gambaran seberapa besar rata-rata kesalahan model dalam satuan yang sama dengan target.</a:t>
            </a:r>
          </a:p>
          <a:p>
            <a:pPr algn="just">
              <a:lnSpc>
                <a:spcPts val="2380"/>
              </a:lnSpc>
            </a:pPr>
          </a:p>
        </p:txBody>
      </p:sp>
      <p:sp>
        <p:nvSpPr>
          <p:cNvPr name="TextBox 24" id="24"/>
          <p:cNvSpPr txBox="true"/>
          <p:nvPr/>
        </p:nvSpPr>
        <p:spPr>
          <a:xfrm rot="0">
            <a:off x="14136685" y="9813874"/>
            <a:ext cx="4013323" cy="365760"/>
          </a:xfrm>
          <a:prstGeom prst="rect">
            <a:avLst/>
          </a:prstGeom>
        </p:spPr>
        <p:txBody>
          <a:bodyPr anchor="t" rtlCol="false" tIns="0" lIns="0" bIns="0" rIns="0">
            <a:spAutoFit/>
          </a:bodyPr>
          <a:lstStyle/>
          <a:p>
            <a:pPr algn="r">
              <a:lnSpc>
                <a:spcPts val="2940"/>
              </a:lnSpc>
            </a:pPr>
            <a:r>
              <a:rPr lang="en-US" sz="2100">
                <a:solidFill>
                  <a:srgbClr val="000000"/>
                </a:solidFill>
                <a:latin typeface="Glacial Indifference"/>
                <a:ea typeface="Glacial Indifference"/>
                <a:cs typeface="Glacial Indifference"/>
                <a:sym typeface="Glacial Indifference"/>
              </a:rPr>
              <a:t>Modeling Machine Learning</a:t>
            </a:r>
          </a:p>
        </p:txBody>
      </p:sp>
      <p:sp>
        <p:nvSpPr>
          <p:cNvPr name="TextBox 25" id="25"/>
          <p:cNvSpPr txBox="true"/>
          <p:nvPr/>
        </p:nvSpPr>
        <p:spPr>
          <a:xfrm rot="0">
            <a:off x="12130250" y="3747547"/>
            <a:ext cx="5579347" cy="342646"/>
          </a:xfrm>
          <a:prstGeom prst="rect">
            <a:avLst/>
          </a:prstGeom>
        </p:spPr>
        <p:txBody>
          <a:bodyPr anchor="t" rtlCol="false" tIns="0" lIns="0" bIns="0" rIns="0">
            <a:spAutoFit/>
          </a:bodyPr>
          <a:lstStyle/>
          <a:p>
            <a:pPr algn="l">
              <a:lnSpc>
                <a:spcPts val="2522"/>
              </a:lnSpc>
            </a:pPr>
            <a:r>
              <a:rPr lang="en-US" sz="2600" spc="156" b="true">
                <a:solidFill>
                  <a:srgbClr val="05103C"/>
                </a:solidFill>
                <a:latin typeface="Glacial Indifference Bold"/>
                <a:ea typeface="Glacial Indifference Bold"/>
                <a:cs typeface="Glacial Indifference Bold"/>
                <a:sym typeface="Glacial Indifference Bold"/>
              </a:rPr>
              <a:t>R² Score (Koefisien Determinasi)</a:t>
            </a:r>
          </a:p>
        </p:txBody>
      </p:sp>
      <p:sp>
        <p:nvSpPr>
          <p:cNvPr name="TextBox 26" id="26"/>
          <p:cNvSpPr txBox="true"/>
          <p:nvPr/>
        </p:nvSpPr>
        <p:spPr>
          <a:xfrm rot="0">
            <a:off x="5721096" y="6579884"/>
            <a:ext cx="5579347" cy="656971"/>
          </a:xfrm>
          <a:prstGeom prst="rect">
            <a:avLst/>
          </a:prstGeom>
        </p:spPr>
        <p:txBody>
          <a:bodyPr anchor="t" rtlCol="false" tIns="0" lIns="0" bIns="0" rIns="0">
            <a:spAutoFit/>
          </a:bodyPr>
          <a:lstStyle/>
          <a:p>
            <a:pPr algn="l">
              <a:lnSpc>
                <a:spcPts val="2522"/>
              </a:lnSpc>
            </a:pPr>
            <a:r>
              <a:rPr lang="en-US" sz="2600" spc="156" b="true">
                <a:solidFill>
                  <a:srgbClr val="05103C"/>
                </a:solidFill>
                <a:latin typeface="Glacial Indifference Bold"/>
                <a:ea typeface="Glacial Indifference Bold"/>
                <a:cs typeface="Glacial Indifference Bold"/>
                <a:sym typeface="Glacial Indifference Bold"/>
              </a:rPr>
              <a:t>Mean Absolute Percentage Error (MAPE)</a:t>
            </a:r>
          </a:p>
        </p:txBody>
      </p:sp>
      <p:sp>
        <p:nvSpPr>
          <p:cNvPr name="TextBox 27" id="27"/>
          <p:cNvSpPr txBox="true"/>
          <p:nvPr/>
        </p:nvSpPr>
        <p:spPr>
          <a:xfrm rot="0">
            <a:off x="5842300" y="7412978"/>
            <a:ext cx="5240563" cy="1757045"/>
          </a:xfrm>
          <a:prstGeom prst="rect">
            <a:avLst/>
          </a:prstGeom>
        </p:spPr>
        <p:txBody>
          <a:bodyPr anchor="t" rtlCol="false" tIns="0" lIns="0" bIns="0" rIns="0">
            <a:spAutoFit/>
          </a:bodyPr>
          <a:lstStyle/>
          <a:p>
            <a:pPr algn="just">
              <a:lnSpc>
                <a:spcPts val="2380"/>
              </a:lnSpc>
            </a:pPr>
            <a:r>
              <a:rPr lang="en-US" sz="1700">
                <a:solidFill>
                  <a:srgbClr val="05103C"/>
                </a:solidFill>
                <a:latin typeface="Glacial Indifference"/>
                <a:ea typeface="Glacial Indifference"/>
                <a:cs typeface="Glacial Indifference"/>
                <a:sym typeface="Glacial Indifference"/>
              </a:rPr>
              <a:t>adalah metrik yang menunjukkan rata-rata persentase kesalahan antara nilai aktual dan prediksi.</a:t>
            </a:r>
          </a:p>
          <a:p>
            <a:pPr algn="just">
              <a:lnSpc>
                <a:spcPts val="2380"/>
              </a:lnSpc>
            </a:pPr>
            <a:r>
              <a:rPr lang="en-US" sz="1700">
                <a:solidFill>
                  <a:srgbClr val="05103C"/>
                </a:solidFill>
                <a:latin typeface="Glacial Indifference"/>
                <a:ea typeface="Glacial Indifference"/>
                <a:cs typeface="Glacial Indifference"/>
                <a:sym typeface="Glacial Indifference"/>
              </a:rPr>
              <a:t>MAPE mengukur seberapa besar kesalahan model secara relatif terhadap nilai asli, sehingga memudahkan interpretasi dalam bentuk persentase</a:t>
            </a:r>
          </a:p>
          <a:p>
            <a:pPr algn="just">
              <a:lnSpc>
                <a:spcPts val="238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697" y="-3479479"/>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31360" y="9258300"/>
            <a:ext cx="5656640" cy="4065295"/>
            <a:chOff x="0" y="0"/>
            <a:chExt cx="1489815" cy="1070695"/>
          </a:xfrm>
        </p:grpSpPr>
        <p:sp>
          <p:nvSpPr>
            <p:cNvPr name="Freeform 4" id="4"/>
            <p:cNvSpPr/>
            <p:nvPr/>
          </p:nvSpPr>
          <p:spPr>
            <a:xfrm flipH="false" flipV="false" rot="0">
              <a:off x="0" y="0"/>
              <a:ext cx="1489815" cy="1070695"/>
            </a:xfrm>
            <a:custGeom>
              <a:avLst/>
              <a:gdLst/>
              <a:ahLst/>
              <a:cxnLst/>
              <a:rect r="r" b="b" t="t" l="l"/>
              <a:pathLst>
                <a:path h="1070695" w="1489815">
                  <a:moveTo>
                    <a:pt x="0" y="0"/>
                  </a:moveTo>
                  <a:lnTo>
                    <a:pt x="1489815" y="0"/>
                  </a:lnTo>
                  <a:lnTo>
                    <a:pt x="1489815" y="1070695"/>
                  </a:lnTo>
                  <a:lnTo>
                    <a:pt x="0" y="1070695"/>
                  </a:lnTo>
                  <a:close/>
                </a:path>
              </a:pathLst>
            </a:custGeom>
            <a:solidFill>
              <a:srgbClr val="FFC500"/>
            </a:solidFill>
          </p:spPr>
        </p:sp>
        <p:sp>
          <p:nvSpPr>
            <p:cNvPr name="TextBox 5" id="5"/>
            <p:cNvSpPr txBox="true"/>
            <p:nvPr/>
          </p:nvSpPr>
          <p:spPr>
            <a:xfrm>
              <a:off x="0" y="-38100"/>
              <a:ext cx="1489815" cy="110879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155320" y="7984506"/>
            <a:ext cx="8476040" cy="5339089"/>
            <a:chOff x="0" y="0"/>
            <a:chExt cx="2232373" cy="1406180"/>
          </a:xfrm>
        </p:grpSpPr>
        <p:sp>
          <p:nvSpPr>
            <p:cNvPr name="Freeform 7" id="7"/>
            <p:cNvSpPr/>
            <p:nvPr/>
          </p:nvSpPr>
          <p:spPr>
            <a:xfrm flipH="false" flipV="false" rot="0">
              <a:off x="0" y="0"/>
              <a:ext cx="2232373" cy="1406180"/>
            </a:xfrm>
            <a:custGeom>
              <a:avLst/>
              <a:gdLst/>
              <a:ahLst/>
              <a:cxnLst/>
              <a:rect r="r" b="b" t="t" l="l"/>
              <a:pathLst>
                <a:path h="1406180" w="2232373">
                  <a:moveTo>
                    <a:pt x="0" y="0"/>
                  </a:moveTo>
                  <a:lnTo>
                    <a:pt x="2232373" y="0"/>
                  </a:lnTo>
                  <a:lnTo>
                    <a:pt x="2232373" y="1406180"/>
                  </a:lnTo>
                  <a:lnTo>
                    <a:pt x="0" y="1406180"/>
                  </a:lnTo>
                  <a:close/>
                </a:path>
              </a:pathLst>
            </a:custGeom>
            <a:solidFill>
              <a:srgbClr val="FFC2DB"/>
            </a:solidFill>
          </p:spPr>
        </p:sp>
        <p:sp>
          <p:nvSpPr>
            <p:cNvPr name="TextBox 8" id="8"/>
            <p:cNvSpPr txBox="true"/>
            <p:nvPr/>
          </p:nvSpPr>
          <p:spPr>
            <a:xfrm>
              <a:off x="0" y="-38100"/>
              <a:ext cx="2232373" cy="144428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631360" y="7984506"/>
            <a:ext cx="5656640" cy="2509787"/>
            <a:chOff x="0" y="0"/>
            <a:chExt cx="1489815" cy="661014"/>
          </a:xfrm>
        </p:grpSpPr>
        <p:sp>
          <p:nvSpPr>
            <p:cNvPr name="Freeform 10" id="10"/>
            <p:cNvSpPr/>
            <p:nvPr/>
          </p:nvSpPr>
          <p:spPr>
            <a:xfrm flipH="false" flipV="false" rot="0">
              <a:off x="0" y="0"/>
              <a:ext cx="1489815" cy="661014"/>
            </a:xfrm>
            <a:custGeom>
              <a:avLst/>
              <a:gdLst/>
              <a:ahLst/>
              <a:cxnLst/>
              <a:rect r="r" b="b" t="t" l="l"/>
              <a:pathLst>
                <a:path h="661014" w="1489815">
                  <a:moveTo>
                    <a:pt x="0" y="0"/>
                  </a:moveTo>
                  <a:lnTo>
                    <a:pt x="1489815" y="0"/>
                  </a:lnTo>
                  <a:lnTo>
                    <a:pt x="1489815" y="661014"/>
                  </a:lnTo>
                  <a:lnTo>
                    <a:pt x="0" y="661014"/>
                  </a:lnTo>
                  <a:close/>
                </a:path>
              </a:pathLst>
            </a:custGeom>
            <a:solidFill>
              <a:srgbClr val="031AB8"/>
            </a:solidFill>
          </p:spPr>
        </p:sp>
        <p:sp>
          <p:nvSpPr>
            <p:cNvPr name="TextBox 11" id="11"/>
            <p:cNvSpPr txBox="true"/>
            <p:nvPr/>
          </p:nvSpPr>
          <p:spPr>
            <a:xfrm>
              <a:off x="0" y="-38100"/>
              <a:ext cx="1489815" cy="69911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5515882"/>
            <a:ext cx="4871246" cy="7807713"/>
            <a:chOff x="0" y="0"/>
            <a:chExt cx="1282962" cy="2056352"/>
          </a:xfrm>
        </p:grpSpPr>
        <p:sp>
          <p:nvSpPr>
            <p:cNvPr name="Freeform 13" id="13"/>
            <p:cNvSpPr/>
            <p:nvPr/>
          </p:nvSpPr>
          <p:spPr>
            <a:xfrm flipH="false" flipV="false" rot="0">
              <a:off x="0" y="0"/>
              <a:ext cx="1282962" cy="2056352"/>
            </a:xfrm>
            <a:custGeom>
              <a:avLst/>
              <a:gdLst/>
              <a:ahLst/>
              <a:cxnLst/>
              <a:rect r="r" b="b" t="t" l="l"/>
              <a:pathLst>
                <a:path h="2056352" w="1282962">
                  <a:moveTo>
                    <a:pt x="0" y="0"/>
                  </a:moveTo>
                  <a:lnTo>
                    <a:pt x="1282962" y="0"/>
                  </a:lnTo>
                  <a:lnTo>
                    <a:pt x="1282962" y="2056352"/>
                  </a:lnTo>
                  <a:lnTo>
                    <a:pt x="0" y="2056352"/>
                  </a:lnTo>
                  <a:close/>
                </a:path>
              </a:pathLst>
            </a:custGeom>
            <a:solidFill>
              <a:srgbClr val="031AB8"/>
            </a:solidFill>
          </p:spPr>
        </p:sp>
        <p:sp>
          <p:nvSpPr>
            <p:cNvPr name="TextBox 14" id="14"/>
            <p:cNvSpPr txBox="true"/>
            <p:nvPr/>
          </p:nvSpPr>
          <p:spPr>
            <a:xfrm>
              <a:off x="0" y="-38100"/>
              <a:ext cx="1282962" cy="2094452"/>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912396" y="9233548"/>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4155320" y="-1469566"/>
            <a:ext cx="8476040" cy="2509787"/>
            <a:chOff x="0" y="0"/>
            <a:chExt cx="2232373" cy="661014"/>
          </a:xfrm>
        </p:grpSpPr>
        <p:sp>
          <p:nvSpPr>
            <p:cNvPr name="Freeform 17" id="17"/>
            <p:cNvSpPr/>
            <p:nvPr/>
          </p:nvSpPr>
          <p:spPr>
            <a:xfrm flipH="false" flipV="false" rot="0">
              <a:off x="0" y="0"/>
              <a:ext cx="2232373" cy="661014"/>
            </a:xfrm>
            <a:custGeom>
              <a:avLst/>
              <a:gdLst/>
              <a:ahLst/>
              <a:cxnLst/>
              <a:rect r="r" b="b" t="t" l="l"/>
              <a:pathLst>
                <a:path h="661014" w="2232373">
                  <a:moveTo>
                    <a:pt x="0" y="0"/>
                  </a:moveTo>
                  <a:lnTo>
                    <a:pt x="2232373" y="0"/>
                  </a:lnTo>
                  <a:lnTo>
                    <a:pt x="2232373" y="661014"/>
                  </a:lnTo>
                  <a:lnTo>
                    <a:pt x="0" y="661014"/>
                  </a:lnTo>
                  <a:close/>
                </a:path>
              </a:pathLst>
            </a:custGeom>
            <a:solidFill>
              <a:srgbClr val="FFC2DB"/>
            </a:solidFill>
          </p:spPr>
        </p:sp>
        <p:sp>
          <p:nvSpPr>
            <p:cNvPr name="TextBox 18" id="18"/>
            <p:cNvSpPr txBox="true"/>
            <p:nvPr/>
          </p:nvSpPr>
          <p:spPr>
            <a:xfrm>
              <a:off x="0" y="-38100"/>
              <a:ext cx="2232373" cy="69911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631360" y="-1469566"/>
            <a:ext cx="5656640" cy="2509787"/>
            <a:chOff x="0" y="0"/>
            <a:chExt cx="1489815" cy="661014"/>
          </a:xfrm>
        </p:grpSpPr>
        <p:sp>
          <p:nvSpPr>
            <p:cNvPr name="Freeform 20" id="20"/>
            <p:cNvSpPr/>
            <p:nvPr/>
          </p:nvSpPr>
          <p:spPr>
            <a:xfrm flipH="false" flipV="false" rot="0">
              <a:off x="0" y="0"/>
              <a:ext cx="1489815" cy="661014"/>
            </a:xfrm>
            <a:custGeom>
              <a:avLst/>
              <a:gdLst/>
              <a:ahLst/>
              <a:cxnLst/>
              <a:rect r="r" b="b" t="t" l="l"/>
              <a:pathLst>
                <a:path h="661014" w="1489815">
                  <a:moveTo>
                    <a:pt x="0" y="0"/>
                  </a:moveTo>
                  <a:lnTo>
                    <a:pt x="1489815" y="0"/>
                  </a:lnTo>
                  <a:lnTo>
                    <a:pt x="1489815" y="661014"/>
                  </a:lnTo>
                  <a:lnTo>
                    <a:pt x="0" y="661014"/>
                  </a:lnTo>
                  <a:close/>
                </a:path>
              </a:pathLst>
            </a:custGeom>
            <a:solidFill>
              <a:srgbClr val="031AB8"/>
            </a:solidFill>
          </p:spPr>
        </p:sp>
        <p:sp>
          <p:nvSpPr>
            <p:cNvPr name="TextBox 21" id="21"/>
            <p:cNvSpPr txBox="true"/>
            <p:nvPr/>
          </p:nvSpPr>
          <p:spPr>
            <a:xfrm>
              <a:off x="0" y="-38100"/>
              <a:ext cx="1489815" cy="69911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0" y="-3938190"/>
            <a:ext cx="4871246" cy="6081620"/>
            <a:chOff x="0" y="0"/>
            <a:chExt cx="1282962" cy="1601744"/>
          </a:xfrm>
        </p:grpSpPr>
        <p:sp>
          <p:nvSpPr>
            <p:cNvPr name="Freeform 23" id="23"/>
            <p:cNvSpPr/>
            <p:nvPr/>
          </p:nvSpPr>
          <p:spPr>
            <a:xfrm flipH="false" flipV="false" rot="0">
              <a:off x="0" y="0"/>
              <a:ext cx="1282962" cy="1601744"/>
            </a:xfrm>
            <a:custGeom>
              <a:avLst/>
              <a:gdLst/>
              <a:ahLst/>
              <a:cxnLst/>
              <a:rect r="r" b="b" t="t" l="l"/>
              <a:pathLst>
                <a:path h="1601744" w="1282962">
                  <a:moveTo>
                    <a:pt x="0" y="0"/>
                  </a:moveTo>
                  <a:lnTo>
                    <a:pt x="1282962" y="0"/>
                  </a:lnTo>
                  <a:lnTo>
                    <a:pt x="1282962" y="1601744"/>
                  </a:lnTo>
                  <a:lnTo>
                    <a:pt x="0" y="1601744"/>
                  </a:lnTo>
                  <a:close/>
                </a:path>
              </a:pathLst>
            </a:custGeom>
            <a:solidFill>
              <a:srgbClr val="031AB8"/>
            </a:solidFill>
          </p:spPr>
        </p:sp>
        <p:sp>
          <p:nvSpPr>
            <p:cNvPr name="TextBox 24" id="24"/>
            <p:cNvSpPr txBox="true"/>
            <p:nvPr/>
          </p:nvSpPr>
          <p:spPr>
            <a:xfrm>
              <a:off x="0" y="-38100"/>
              <a:ext cx="1282962" cy="1639844"/>
            </a:xfrm>
            <a:prstGeom prst="rect">
              <a:avLst/>
            </a:prstGeom>
          </p:spPr>
          <p:txBody>
            <a:bodyPr anchor="ctr" rtlCol="false" tIns="50800" lIns="50800" bIns="50800" rIns="50800"/>
            <a:lstStyle/>
            <a:p>
              <a:pPr algn="ctr">
                <a:lnSpc>
                  <a:spcPts val="2659"/>
                </a:lnSpc>
              </a:pPr>
            </a:p>
          </p:txBody>
        </p:sp>
      </p:grpSp>
      <p:graphicFrame>
        <p:nvGraphicFramePr>
          <p:cNvPr name="Table 25" id="25"/>
          <p:cNvGraphicFramePr>
            <a:graphicFrameLocks noGrp="true"/>
          </p:cNvGraphicFramePr>
          <p:nvPr/>
        </p:nvGraphicFramePr>
        <p:xfrm>
          <a:off x="4871246" y="1028700"/>
          <a:ext cx="13416754" cy="6955806"/>
        </p:xfrm>
        <a:graphic>
          <a:graphicData uri="http://schemas.openxmlformats.org/drawingml/2006/table">
            <a:tbl>
              <a:tblPr/>
              <a:tblGrid>
                <a:gridCol w="6836307"/>
                <a:gridCol w="2114084"/>
                <a:gridCol w="2122928"/>
                <a:gridCol w="2343435"/>
              </a:tblGrid>
              <a:tr h="1159301">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NAMA MODEL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MAPE</a:t>
                      </a:r>
                      <a:r>
                        <a:rPr lang="en-US" b="true" sz="2999" spc="-17" strike="noStrike" u="none">
                          <a:solidFill>
                            <a:srgbClr val="05103C"/>
                          </a:solidFill>
                          <a:latin typeface="TS Damas Sans Bold"/>
                          <a:ea typeface="TS Damas Sans Bold"/>
                          <a:cs typeface="TS Damas Sans Bold"/>
                          <a:sym typeface="TS Damas Sans Bold"/>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R² 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9301">
                <a:tc>
                  <a:txBody>
                    <a:bodyPr anchor="t" rtlCol="false"/>
                    <a:lstStyle/>
                    <a:p>
                      <a:pPr algn="l" marL="0" indent="0" lvl="0">
                        <a:lnSpc>
                          <a:spcPts val="2699"/>
                        </a:lnSpc>
                        <a:spcBef>
                          <a:spcPct val="0"/>
                        </a:spcBef>
                        <a:defRPr/>
                      </a:pPr>
                      <a:r>
                        <a:rPr lang="en-US" sz="2999" spc="-17">
                          <a:solidFill>
                            <a:srgbClr val="05103C"/>
                          </a:solidFill>
                          <a:latin typeface="TS Damas Sans"/>
                          <a:ea typeface="TS Damas Sans"/>
                          <a:cs typeface="TS Damas Sans"/>
                          <a:sym typeface="TS Damas Sans"/>
                        </a:rPr>
                        <a:t>LINEAR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44182,404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29,36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0.577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9301">
                <a:tc>
                  <a:txBody>
                    <a:bodyPr anchor="t" rtlCol="false"/>
                    <a:lstStyle/>
                    <a:p>
                      <a:pPr algn="l" marL="0" indent="0" lvl="0">
                        <a:lnSpc>
                          <a:spcPts val="2699"/>
                        </a:lnSpc>
                        <a:spcBef>
                          <a:spcPct val="0"/>
                        </a:spcBef>
                        <a:defRPr/>
                      </a:pPr>
                      <a:r>
                        <a:rPr lang="en-US" sz="2999" spc="-17">
                          <a:solidFill>
                            <a:srgbClr val="05103C"/>
                          </a:solidFill>
                          <a:latin typeface="TS Damas Sans"/>
                          <a:ea typeface="TS Damas Sans"/>
                          <a:cs typeface="TS Damas Sans"/>
                          <a:sym typeface="TS Damas Sans"/>
                        </a:rPr>
                        <a:t>RIDGE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44179,0211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29,35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0.577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9301">
                <a:tc>
                  <a:txBody>
                    <a:bodyPr anchor="t" rtlCol="false"/>
                    <a:lstStyle/>
                    <a:p>
                      <a:pPr algn="l" marL="0" indent="0" lvl="0">
                        <a:lnSpc>
                          <a:spcPts val="2699"/>
                        </a:lnSpc>
                        <a:spcBef>
                          <a:spcPct val="0"/>
                        </a:spcBef>
                        <a:defRPr/>
                      </a:pPr>
                      <a:r>
                        <a:rPr lang="en-US" sz="2999" spc="-17">
                          <a:solidFill>
                            <a:srgbClr val="05103C"/>
                          </a:solidFill>
                          <a:latin typeface="TS Damas Sans"/>
                          <a:ea typeface="TS Damas Sans"/>
                          <a:cs typeface="TS Damas Sans"/>
                          <a:sym typeface="TS Damas Sans"/>
                        </a:rPr>
                        <a:t>LASSO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44182,162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29,36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0.577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9301">
                <a:tc>
                  <a:txBody>
                    <a:bodyPr anchor="t" rtlCol="false"/>
                    <a:lstStyle/>
                    <a:p>
                      <a:pPr algn="l"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RANDOM FOREST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29257,179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18,09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0,773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9301">
                <a:tc>
                  <a:txBody>
                    <a:bodyPr anchor="t" rtlCol="false"/>
                    <a:lstStyle/>
                    <a:p>
                      <a:pPr algn="l"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XGBOOST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28204,041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17,56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0,789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6" id="26"/>
          <p:cNvSpPr txBox="true"/>
          <p:nvPr/>
        </p:nvSpPr>
        <p:spPr>
          <a:xfrm rot="0">
            <a:off x="14068024" y="9505068"/>
            <a:ext cx="4013323" cy="365760"/>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Modeling Machine Learning</a:t>
            </a:r>
          </a:p>
        </p:txBody>
      </p:sp>
      <p:sp>
        <p:nvSpPr>
          <p:cNvPr name="TextBox 27" id="27"/>
          <p:cNvSpPr txBox="true"/>
          <p:nvPr/>
        </p:nvSpPr>
        <p:spPr>
          <a:xfrm rot="0">
            <a:off x="172697" y="3028061"/>
            <a:ext cx="4917671" cy="1711774"/>
          </a:xfrm>
          <a:prstGeom prst="rect">
            <a:avLst/>
          </a:prstGeom>
        </p:spPr>
        <p:txBody>
          <a:bodyPr anchor="t" rtlCol="false" tIns="0" lIns="0" bIns="0" rIns="0">
            <a:spAutoFit/>
          </a:bodyPr>
          <a:lstStyle/>
          <a:p>
            <a:pPr algn="l">
              <a:lnSpc>
                <a:spcPts val="6460"/>
              </a:lnSpc>
            </a:pPr>
            <a:r>
              <a:rPr lang="en-US" b="true" sz="7178" spc="-43">
                <a:solidFill>
                  <a:srgbClr val="05103C"/>
                </a:solidFill>
                <a:latin typeface="TS Damas Sans Bold"/>
                <a:ea typeface="TS Damas Sans Bold"/>
                <a:cs typeface="TS Damas Sans Bold"/>
                <a:sym typeface="TS Damas Sans Bold"/>
              </a:rPr>
              <a:t>MODEL BECHMARKING</a:t>
            </a:r>
          </a:p>
        </p:txBody>
      </p:sp>
      <p:sp>
        <p:nvSpPr>
          <p:cNvPr name="TextBox 28" id="28"/>
          <p:cNvSpPr txBox="true"/>
          <p:nvPr/>
        </p:nvSpPr>
        <p:spPr>
          <a:xfrm rot="0">
            <a:off x="172697" y="6496748"/>
            <a:ext cx="4155320" cy="1837138"/>
          </a:xfrm>
          <a:prstGeom prst="rect">
            <a:avLst/>
          </a:prstGeom>
        </p:spPr>
        <p:txBody>
          <a:bodyPr anchor="t" rtlCol="false" tIns="0" lIns="0" bIns="0" rIns="0">
            <a:spAutoFit/>
          </a:bodyPr>
          <a:lstStyle/>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 Lasso &amp; Ridge Alpha : 0,5</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Random State : 2042</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Cross Validation Split : 10 </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Cross Validation Shuffle : True</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XGBoost Versbosity : 0</a:t>
            </a:r>
          </a:p>
          <a:p>
            <a:pPr algn="just">
              <a:lnSpc>
                <a:spcPts val="3000"/>
              </a:lnSpc>
            </a:pPr>
          </a:p>
        </p:txBody>
      </p:sp>
      <p:sp>
        <p:nvSpPr>
          <p:cNvPr name="TextBox 29" id="29"/>
          <p:cNvSpPr txBox="true"/>
          <p:nvPr/>
        </p:nvSpPr>
        <p:spPr>
          <a:xfrm rot="0">
            <a:off x="172697" y="5896505"/>
            <a:ext cx="2584507" cy="341376"/>
          </a:xfrm>
          <a:prstGeom prst="rect">
            <a:avLst/>
          </a:prstGeom>
        </p:spPr>
        <p:txBody>
          <a:bodyPr anchor="t" rtlCol="false" tIns="0" lIns="0" bIns="0" rIns="0">
            <a:spAutoFit/>
          </a:bodyPr>
          <a:lstStyle/>
          <a:p>
            <a:pPr algn="l" marL="0" indent="0" lvl="0">
              <a:lnSpc>
                <a:spcPts val="2592"/>
              </a:lnSpc>
              <a:spcBef>
                <a:spcPct val="0"/>
              </a:spcBef>
            </a:pPr>
            <a:r>
              <a:rPr lang="en-US" b="true" sz="2400" spc="-127">
                <a:solidFill>
                  <a:srgbClr val="FFEFEF"/>
                </a:solidFill>
                <a:latin typeface="Glacial Indifference Bold"/>
                <a:ea typeface="Glacial Indifference Bold"/>
                <a:cs typeface="Glacial Indifference Bold"/>
                <a:sym typeface="Glacial Indifference Bold"/>
              </a:rPr>
              <a:t>Note</a:t>
            </a:r>
          </a:p>
        </p:txBody>
      </p:sp>
      <p:sp>
        <p:nvSpPr>
          <p:cNvPr name="Freeform 30" id="30"/>
          <p:cNvSpPr/>
          <p:nvPr/>
        </p:nvSpPr>
        <p:spPr>
          <a:xfrm flipH="false" flipV="false" rot="0">
            <a:off x="-705236" y="-897380"/>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697" y="-3479479"/>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31360" y="9258300"/>
            <a:ext cx="5656640" cy="4065295"/>
            <a:chOff x="0" y="0"/>
            <a:chExt cx="1489815" cy="1070695"/>
          </a:xfrm>
        </p:grpSpPr>
        <p:sp>
          <p:nvSpPr>
            <p:cNvPr name="Freeform 4" id="4"/>
            <p:cNvSpPr/>
            <p:nvPr/>
          </p:nvSpPr>
          <p:spPr>
            <a:xfrm flipH="false" flipV="false" rot="0">
              <a:off x="0" y="0"/>
              <a:ext cx="1489815" cy="1070695"/>
            </a:xfrm>
            <a:custGeom>
              <a:avLst/>
              <a:gdLst/>
              <a:ahLst/>
              <a:cxnLst/>
              <a:rect r="r" b="b" t="t" l="l"/>
              <a:pathLst>
                <a:path h="1070695" w="1489815">
                  <a:moveTo>
                    <a:pt x="0" y="0"/>
                  </a:moveTo>
                  <a:lnTo>
                    <a:pt x="1489815" y="0"/>
                  </a:lnTo>
                  <a:lnTo>
                    <a:pt x="1489815" y="1070695"/>
                  </a:lnTo>
                  <a:lnTo>
                    <a:pt x="0" y="1070695"/>
                  </a:lnTo>
                  <a:close/>
                </a:path>
              </a:pathLst>
            </a:custGeom>
            <a:solidFill>
              <a:srgbClr val="FFC500"/>
            </a:solidFill>
          </p:spPr>
        </p:sp>
        <p:sp>
          <p:nvSpPr>
            <p:cNvPr name="TextBox 5" id="5"/>
            <p:cNvSpPr txBox="true"/>
            <p:nvPr/>
          </p:nvSpPr>
          <p:spPr>
            <a:xfrm>
              <a:off x="0" y="-38100"/>
              <a:ext cx="1489815" cy="110879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155320" y="6237881"/>
            <a:ext cx="8476040" cy="7085714"/>
            <a:chOff x="0" y="0"/>
            <a:chExt cx="2232373" cy="1866196"/>
          </a:xfrm>
        </p:grpSpPr>
        <p:sp>
          <p:nvSpPr>
            <p:cNvPr name="Freeform 7" id="7"/>
            <p:cNvSpPr/>
            <p:nvPr/>
          </p:nvSpPr>
          <p:spPr>
            <a:xfrm flipH="false" flipV="false" rot="0">
              <a:off x="0" y="0"/>
              <a:ext cx="2232373" cy="1866196"/>
            </a:xfrm>
            <a:custGeom>
              <a:avLst/>
              <a:gdLst/>
              <a:ahLst/>
              <a:cxnLst/>
              <a:rect r="r" b="b" t="t" l="l"/>
              <a:pathLst>
                <a:path h="1866196" w="2232373">
                  <a:moveTo>
                    <a:pt x="0" y="0"/>
                  </a:moveTo>
                  <a:lnTo>
                    <a:pt x="2232373" y="0"/>
                  </a:lnTo>
                  <a:lnTo>
                    <a:pt x="2232373" y="1866196"/>
                  </a:lnTo>
                  <a:lnTo>
                    <a:pt x="0" y="1866196"/>
                  </a:lnTo>
                  <a:close/>
                </a:path>
              </a:pathLst>
            </a:custGeom>
            <a:solidFill>
              <a:srgbClr val="FFC500"/>
            </a:solidFill>
          </p:spPr>
        </p:sp>
        <p:sp>
          <p:nvSpPr>
            <p:cNvPr name="TextBox 8" id="8"/>
            <p:cNvSpPr txBox="true"/>
            <p:nvPr/>
          </p:nvSpPr>
          <p:spPr>
            <a:xfrm>
              <a:off x="0" y="-38100"/>
              <a:ext cx="2232373" cy="190429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631360" y="8271399"/>
            <a:ext cx="5656640" cy="2222894"/>
            <a:chOff x="0" y="0"/>
            <a:chExt cx="1489815" cy="585454"/>
          </a:xfrm>
        </p:grpSpPr>
        <p:sp>
          <p:nvSpPr>
            <p:cNvPr name="Freeform 10" id="10"/>
            <p:cNvSpPr/>
            <p:nvPr/>
          </p:nvSpPr>
          <p:spPr>
            <a:xfrm flipH="false" flipV="false" rot="0">
              <a:off x="0" y="0"/>
              <a:ext cx="1489815" cy="585454"/>
            </a:xfrm>
            <a:custGeom>
              <a:avLst/>
              <a:gdLst/>
              <a:ahLst/>
              <a:cxnLst/>
              <a:rect r="r" b="b" t="t" l="l"/>
              <a:pathLst>
                <a:path h="585454" w="1489815">
                  <a:moveTo>
                    <a:pt x="0" y="0"/>
                  </a:moveTo>
                  <a:lnTo>
                    <a:pt x="1489815" y="0"/>
                  </a:lnTo>
                  <a:lnTo>
                    <a:pt x="1489815" y="585454"/>
                  </a:lnTo>
                  <a:lnTo>
                    <a:pt x="0" y="585454"/>
                  </a:lnTo>
                  <a:close/>
                </a:path>
              </a:pathLst>
            </a:custGeom>
            <a:solidFill>
              <a:srgbClr val="031AB8"/>
            </a:solidFill>
          </p:spPr>
        </p:sp>
        <p:sp>
          <p:nvSpPr>
            <p:cNvPr name="TextBox 11" id="11"/>
            <p:cNvSpPr txBox="true"/>
            <p:nvPr/>
          </p:nvSpPr>
          <p:spPr>
            <a:xfrm>
              <a:off x="0" y="-38100"/>
              <a:ext cx="1489815" cy="62355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5515882"/>
            <a:ext cx="4871246" cy="7807713"/>
            <a:chOff x="0" y="0"/>
            <a:chExt cx="1282962" cy="2056352"/>
          </a:xfrm>
        </p:grpSpPr>
        <p:sp>
          <p:nvSpPr>
            <p:cNvPr name="Freeform 13" id="13"/>
            <p:cNvSpPr/>
            <p:nvPr/>
          </p:nvSpPr>
          <p:spPr>
            <a:xfrm flipH="false" flipV="false" rot="0">
              <a:off x="0" y="0"/>
              <a:ext cx="1282962" cy="2056352"/>
            </a:xfrm>
            <a:custGeom>
              <a:avLst/>
              <a:gdLst/>
              <a:ahLst/>
              <a:cxnLst/>
              <a:rect r="r" b="b" t="t" l="l"/>
              <a:pathLst>
                <a:path h="2056352" w="1282962">
                  <a:moveTo>
                    <a:pt x="0" y="0"/>
                  </a:moveTo>
                  <a:lnTo>
                    <a:pt x="1282962" y="0"/>
                  </a:lnTo>
                  <a:lnTo>
                    <a:pt x="1282962" y="2056352"/>
                  </a:lnTo>
                  <a:lnTo>
                    <a:pt x="0" y="2056352"/>
                  </a:lnTo>
                  <a:close/>
                </a:path>
              </a:pathLst>
            </a:custGeom>
            <a:solidFill>
              <a:srgbClr val="031AB8"/>
            </a:solidFill>
          </p:spPr>
        </p:sp>
        <p:sp>
          <p:nvSpPr>
            <p:cNvPr name="TextBox 14" id="14"/>
            <p:cNvSpPr txBox="true"/>
            <p:nvPr/>
          </p:nvSpPr>
          <p:spPr>
            <a:xfrm>
              <a:off x="0" y="-38100"/>
              <a:ext cx="1282962" cy="2094452"/>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912396" y="9233548"/>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4155320" y="-1469566"/>
            <a:ext cx="8476040" cy="3287786"/>
            <a:chOff x="0" y="0"/>
            <a:chExt cx="2232373" cy="865919"/>
          </a:xfrm>
        </p:grpSpPr>
        <p:sp>
          <p:nvSpPr>
            <p:cNvPr name="Freeform 17" id="17"/>
            <p:cNvSpPr/>
            <p:nvPr/>
          </p:nvSpPr>
          <p:spPr>
            <a:xfrm flipH="false" flipV="false" rot="0">
              <a:off x="0" y="0"/>
              <a:ext cx="2232373" cy="865919"/>
            </a:xfrm>
            <a:custGeom>
              <a:avLst/>
              <a:gdLst/>
              <a:ahLst/>
              <a:cxnLst/>
              <a:rect r="r" b="b" t="t" l="l"/>
              <a:pathLst>
                <a:path h="865919" w="2232373">
                  <a:moveTo>
                    <a:pt x="0" y="0"/>
                  </a:moveTo>
                  <a:lnTo>
                    <a:pt x="2232373" y="0"/>
                  </a:lnTo>
                  <a:lnTo>
                    <a:pt x="2232373" y="865919"/>
                  </a:lnTo>
                  <a:lnTo>
                    <a:pt x="0" y="865919"/>
                  </a:lnTo>
                  <a:close/>
                </a:path>
              </a:pathLst>
            </a:custGeom>
            <a:solidFill>
              <a:srgbClr val="FFC500"/>
            </a:solidFill>
          </p:spPr>
        </p:sp>
        <p:sp>
          <p:nvSpPr>
            <p:cNvPr name="TextBox 18" id="18"/>
            <p:cNvSpPr txBox="true"/>
            <p:nvPr/>
          </p:nvSpPr>
          <p:spPr>
            <a:xfrm>
              <a:off x="0" y="-38100"/>
              <a:ext cx="2232373" cy="904019"/>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631360" y="-1469566"/>
            <a:ext cx="5656640" cy="2235092"/>
            <a:chOff x="0" y="0"/>
            <a:chExt cx="1489815" cy="588666"/>
          </a:xfrm>
        </p:grpSpPr>
        <p:sp>
          <p:nvSpPr>
            <p:cNvPr name="Freeform 20" id="20"/>
            <p:cNvSpPr/>
            <p:nvPr/>
          </p:nvSpPr>
          <p:spPr>
            <a:xfrm flipH="false" flipV="false" rot="0">
              <a:off x="0" y="0"/>
              <a:ext cx="1489815" cy="588666"/>
            </a:xfrm>
            <a:custGeom>
              <a:avLst/>
              <a:gdLst/>
              <a:ahLst/>
              <a:cxnLst/>
              <a:rect r="r" b="b" t="t" l="l"/>
              <a:pathLst>
                <a:path h="588666" w="1489815">
                  <a:moveTo>
                    <a:pt x="0" y="0"/>
                  </a:moveTo>
                  <a:lnTo>
                    <a:pt x="1489815" y="0"/>
                  </a:lnTo>
                  <a:lnTo>
                    <a:pt x="1489815" y="588666"/>
                  </a:lnTo>
                  <a:lnTo>
                    <a:pt x="0" y="588666"/>
                  </a:lnTo>
                  <a:close/>
                </a:path>
              </a:pathLst>
            </a:custGeom>
            <a:solidFill>
              <a:srgbClr val="031AB8"/>
            </a:solidFill>
          </p:spPr>
        </p:sp>
        <p:sp>
          <p:nvSpPr>
            <p:cNvPr name="TextBox 21" id="21"/>
            <p:cNvSpPr txBox="true"/>
            <p:nvPr/>
          </p:nvSpPr>
          <p:spPr>
            <a:xfrm>
              <a:off x="0" y="-38100"/>
              <a:ext cx="1489815" cy="626766"/>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0" y="-3938190"/>
            <a:ext cx="4871246" cy="6081620"/>
            <a:chOff x="0" y="0"/>
            <a:chExt cx="1282962" cy="1601744"/>
          </a:xfrm>
        </p:grpSpPr>
        <p:sp>
          <p:nvSpPr>
            <p:cNvPr name="Freeform 23" id="23"/>
            <p:cNvSpPr/>
            <p:nvPr/>
          </p:nvSpPr>
          <p:spPr>
            <a:xfrm flipH="false" flipV="false" rot="0">
              <a:off x="0" y="0"/>
              <a:ext cx="1282962" cy="1601744"/>
            </a:xfrm>
            <a:custGeom>
              <a:avLst/>
              <a:gdLst/>
              <a:ahLst/>
              <a:cxnLst/>
              <a:rect r="r" b="b" t="t" l="l"/>
              <a:pathLst>
                <a:path h="1601744" w="1282962">
                  <a:moveTo>
                    <a:pt x="0" y="0"/>
                  </a:moveTo>
                  <a:lnTo>
                    <a:pt x="1282962" y="0"/>
                  </a:lnTo>
                  <a:lnTo>
                    <a:pt x="1282962" y="1601744"/>
                  </a:lnTo>
                  <a:lnTo>
                    <a:pt x="0" y="1601744"/>
                  </a:lnTo>
                  <a:close/>
                </a:path>
              </a:pathLst>
            </a:custGeom>
            <a:solidFill>
              <a:srgbClr val="031AB8"/>
            </a:solidFill>
          </p:spPr>
        </p:sp>
        <p:sp>
          <p:nvSpPr>
            <p:cNvPr name="TextBox 24" id="24"/>
            <p:cNvSpPr txBox="true"/>
            <p:nvPr/>
          </p:nvSpPr>
          <p:spPr>
            <a:xfrm>
              <a:off x="0" y="-38100"/>
              <a:ext cx="1282962" cy="1639844"/>
            </a:xfrm>
            <a:prstGeom prst="rect">
              <a:avLst/>
            </a:prstGeom>
          </p:spPr>
          <p:txBody>
            <a:bodyPr anchor="ctr" rtlCol="false" tIns="50800" lIns="50800" bIns="50800" rIns="50800"/>
            <a:lstStyle/>
            <a:p>
              <a:pPr algn="ctr">
                <a:lnSpc>
                  <a:spcPts val="2659"/>
                </a:lnSpc>
              </a:pPr>
            </a:p>
          </p:txBody>
        </p:sp>
      </p:grpSp>
      <p:graphicFrame>
        <p:nvGraphicFramePr>
          <p:cNvPr name="Table 25" id="25"/>
          <p:cNvGraphicFramePr>
            <a:graphicFrameLocks noGrp="true"/>
          </p:cNvGraphicFramePr>
          <p:nvPr/>
        </p:nvGraphicFramePr>
        <p:xfrm>
          <a:off x="4871246" y="1818221"/>
          <a:ext cx="13416754" cy="4419660"/>
        </p:xfrm>
        <a:graphic>
          <a:graphicData uri="http://schemas.openxmlformats.org/drawingml/2006/table">
            <a:tbl>
              <a:tblPr/>
              <a:tblGrid>
                <a:gridCol w="6836307"/>
                <a:gridCol w="2114084"/>
                <a:gridCol w="2122928"/>
                <a:gridCol w="2343435"/>
              </a:tblGrid>
              <a:tr h="1473220">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NAMA MODEL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MAPE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R² 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73220">
                <a:tc>
                  <a:txBody>
                    <a:bodyPr anchor="t" rtlCol="false"/>
                    <a:lstStyle/>
                    <a:p>
                      <a:pPr algn="l"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RANDOM FOREST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29358,432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18,09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0,767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73220">
                <a:tc>
                  <a:txBody>
                    <a:bodyPr anchor="t" rtlCol="false"/>
                    <a:lstStyle/>
                    <a:p>
                      <a:pPr algn="l"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XGBOOST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28110,644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17,42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0,768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6" id="26"/>
          <p:cNvSpPr txBox="true"/>
          <p:nvPr/>
        </p:nvSpPr>
        <p:spPr>
          <a:xfrm rot="0">
            <a:off x="14068024" y="9505068"/>
            <a:ext cx="4013323" cy="365760"/>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Modeling Machine Learning</a:t>
            </a:r>
          </a:p>
        </p:txBody>
      </p:sp>
      <p:sp>
        <p:nvSpPr>
          <p:cNvPr name="TextBox 27" id="27"/>
          <p:cNvSpPr txBox="true"/>
          <p:nvPr/>
        </p:nvSpPr>
        <p:spPr>
          <a:xfrm rot="0">
            <a:off x="172697" y="3028061"/>
            <a:ext cx="4917671" cy="1711774"/>
          </a:xfrm>
          <a:prstGeom prst="rect">
            <a:avLst/>
          </a:prstGeom>
        </p:spPr>
        <p:txBody>
          <a:bodyPr anchor="t" rtlCol="false" tIns="0" lIns="0" bIns="0" rIns="0">
            <a:spAutoFit/>
          </a:bodyPr>
          <a:lstStyle/>
          <a:p>
            <a:pPr algn="l">
              <a:lnSpc>
                <a:spcPts val="6460"/>
              </a:lnSpc>
            </a:pPr>
            <a:r>
              <a:rPr lang="en-US" b="true" sz="7178" spc="-43">
                <a:solidFill>
                  <a:srgbClr val="05103C"/>
                </a:solidFill>
                <a:latin typeface="TS Damas Sans Bold"/>
                <a:ea typeface="TS Damas Sans Bold"/>
                <a:cs typeface="TS Damas Sans Bold"/>
                <a:sym typeface="TS Damas Sans Bold"/>
              </a:rPr>
              <a:t>MODEL PREDICT</a:t>
            </a:r>
          </a:p>
        </p:txBody>
      </p:sp>
      <p:sp>
        <p:nvSpPr>
          <p:cNvPr name="TextBox 28" id="28"/>
          <p:cNvSpPr txBox="true"/>
          <p:nvPr/>
        </p:nvSpPr>
        <p:spPr>
          <a:xfrm rot="0">
            <a:off x="172697" y="6496748"/>
            <a:ext cx="4155320" cy="951313"/>
          </a:xfrm>
          <a:prstGeom prst="rect">
            <a:avLst/>
          </a:prstGeom>
        </p:spPr>
        <p:txBody>
          <a:bodyPr anchor="t" rtlCol="false" tIns="0" lIns="0" bIns="0" rIns="0">
            <a:spAutoFit/>
          </a:bodyPr>
          <a:lstStyle/>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Random State : 2042</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XGBoost Versbosity : 0</a:t>
            </a:r>
          </a:p>
          <a:p>
            <a:pPr algn="just">
              <a:lnSpc>
                <a:spcPts val="3000"/>
              </a:lnSpc>
            </a:pPr>
          </a:p>
        </p:txBody>
      </p:sp>
      <p:sp>
        <p:nvSpPr>
          <p:cNvPr name="TextBox 29" id="29"/>
          <p:cNvSpPr txBox="true"/>
          <p:nvPr/>
        </p:nvSpPr>
        <p:spPr>
          <a:xfrm rot="0">
            <a:off x="172697" y="5896505"/>
            <a:ext cx="2584507" cy="341376"/>
          </a:xfrm>
          <a:prstGeom prst="rect">
            <a:avLst/>
          </a:prstGeom>
        </p:spPr>
        <p:txBody>
          <a:bodyPr anchor="t" rtlCol="false" tIns="0" lIns="0" bIns="0" rIns="0">
            <a:spAutoFit/>
          </a:bodyPr>
          <a:lstStyle/>
          <a:p>
            <a:pPr algn="l" marL="0" indent="0" lvl="0">
              <a:lnSpc>
                <a:spcPts val="2592"/>
              </a:lnSpc>
              <a:spcBef>
                <a:spcPct val="0"/>
              </a:spcBef>
            </a:pPr>
            <a:r>
              <a:rPr lang="en-US" b="true" sz="2400" spc="-127">
                <a:solidFill>
                  <a:srgbClr val="FFEFEF"/>
                </a:solidFill>
                <a:latin typeface="Glacial Indifference Bold"/>
                <a:ea typeface="Glacial Indifference Bold"/>
                <a:cs typeface="Glacial Indifference Bold"/>
                <a:sym typeface="Glacial Indifference Bold"/>
              </a:rPr>
              <a:t>Note</a:t>
            </a:r>
          </a:p>
        </p:txBody>
      </p:sp>
      <p:sp>
        <p:nvSpPr>
          <p:cNvPr name="Freeform 30" id="30"/>
          <p:cNvSpPr/>
          <p:nvPr/>
        </p:nvSpPr>
        <p:spPr>
          <a:xfrm flipH="false" flipV="false" rot="0">
            <a:off x="-705236" y="-897380"/>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697" y="-3479479"/>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31360" y="9258300"/>
            <a:ext cx="5656640" cy="4065295"/>
            <a:chOff x="0" y="0"/>
            <a:chExt cx="1489815" cy="1070695"/>
          </a:xfrm>
        </p:grpSpPr>
        <p:sp>
          <p:nvSpPr>
            <p:cNvPr name="Freeform 4" id="4"/>
            <p:cNvSpPr/>
            <p:nvPr/>
          </p:nvSpPr>
          <p:spPr>
            <a:xfrm flipH="false" flipV="false" rot="0">
              <a:off x="0" y="0"/>
              <a:ext cx="1489815" cy="1070695"/>
            </a:xfrm>
            <a:custGeom>
              <a:avLst/>
              <a:gdLst/>
              <a:ahLst/>
              <a:cxnLst/>
              <a:rect r="r" b="b" t="t" l="l"/>
              <a:pathLst>
                <a:path h="1070695" w="1489815">
                  <a:moveTo>
                    <a:pt x="0" y="0"/>
                  </a:moveTo>
                  <a:lnTo>
                    <a:pt x="1489815" y="0"/>
                  </a:lnTo>
                  <a:lnTo>
                    <a:pt x="1489815" y="1070695"/>
                  </a:lnTo>
                  <a:lnTo>
                    <a:pt x="0" y="1070695"/>
                  </a:lnTo>
                  <a:close/>
                </a:path>
              </a:pathLst>
            </a:custGeom>
            <a:solidFill>
              <a:srgbClr val="FFC500"/>
            </a:solidFill>
          </p:spPr>
        </p:sp>
        <p:sp>
          <p:nvSpPr>
            <p:cNvPr name="TextBox 5" id="5"/>
            <p:cNvSpPr txBox="true"/>
            <p:nvPr/>
          </p:nvSpPr>
          <p:spPr>
            <a:xfrm>
              <a:off x="0" y="-38100"/>
              <a:ext cx="1489815" cy="110879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155320" y="6237881"/>
            <a:ext cx="8476040" cy="7085714"/>
            <a:chOff x="0" y="0"/>
            <a:chExt cx="2232373" cy="1866196"/>
          </a:xfrm>
        </p:grpSpPr>
        <p:sp>
          <p:nvSpPr>
            <p:cNvPr name="Freeform 7" id="7"/>
            <p:cNvSpPr/>
            <p:nvPr/>
          </p:nvSpPr>
          <p:spPr>
            <a:xfrm flipH="false" flipV="false" rot="0">
              <a:off x="0" y="0"/>
              <a:ext cx="2232373" cy="1866196"/>
            </a:xfrm>
            <a:custGeom>
              <a:avLst/>
              <a:gdLst/>
              <a:ahLst/>
              <a:cxnLst/>
              <a:rect r="r" b="b" t="t" l="l"/>
              <a:pathLst>
                <a:path h="1866196" w="2232373">
                  <a:moveTo>
                    <a:pt x="0" y="0"/>
                  </a:moveTo>
                  <a:lnTo>
                    <a:pt x="2232373" y="0"/>
                  </a:lnTo>
                  <a:lnTo>
                    <a:pt x="2232373" y="1866196"/>
                  </a:lnTo>
                  <a:lnTo>
                    <a:pt x="0" y="1866196"/>
                  </a:lnTo>
                  <a:close/>
                </a:path>
              </a:pathLst>
            </a:custGeom>
            <a:solidFill>
              <a:srgbClr val="FFC2DB"/>
            </a:solidFill>
          </p:spPr>
        </p:sp>
        <p:sp>
          <p:nvSpPr>
            <p:cNvPr name="TextBox 8" id="8"/>
            <p:cNvSpPr txBox="true"/>
            <p:nvPr/>
          </p:nvSpPr>
          <p:spPr>
            <a:xfrm>
              <a:off x="0" y="-38100"/>
              <a:ext cx="2232373" cy="190429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631360" y="8271399"/>
            <a:ext cx="5656640" cy="2222894"/>
            <a:chOff x="0" y="0"/>
            <a:chExt cx="1489815" cy="585454"/>
          </a:xfrm>
        </p:grpSpPr>
        <p:sp>
          <p:nvSpPr>
            <p:cNvPr name="Freeform 10" id="10"/>
            <p:cNvSpPr/>
            <p:nvPr/>
          </p:nvSpPr>
          <p:spPr>
            <a:xfrm flipH="false" flipV="false" rot="0">
              <a:off x="0" y="0"/>
              <a:ext cx="1489815" cy="585454"/>
            </a:xfrm>
            <a:custGeom>
              <a:avLst/>
              <a:gdLst/>
              <a:ahLst/>
              <a:cxnLst/>
              <a:rect r="r" b="b" t="t" l="l"/>
              <a:pathLst>
                <a:path h="585454" w="1489815">
                  <a:moveTo>
                    <a:pt x="0" y="0"/>
                  </a:moveTo>
                  <a:lnTo>
                    <a:pt x="1489815" y="0"/>
                  </a:lnTo>
                  <a:lnTo>
                    <a:pt x="1489815" y="585454"/>
                  </a:lnTo>
                  <a:lnTo>
                    <a:pt x="0" y="585454"/>
                  </a:lnTo>
                  <a:close/>
                </a:path>
              </a:pathLst>
            </a:custGeom>
            <a:solidFill>
              <a:srgbClr val="031AB8"/>
            </a:solidFill>
          </p:spPr>
        </p:sp>
        <p:sp>
          <p:nvSpPr>
            <p:cNvPr name="TextBox 11" id="11"/>
            <p:cNvSpPr txBox="true"/>
            <p:nvPr/>
          </p:nvSpPr>
          <p:spPr>
            <a:xfrm>
              <a:off x="0" y="-38100"/>
              <a:ext cx="1489815" cy="62355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5515882"/>
            <a:ext cx="4871246" cy="7807713"/>
            <a:chOff x="0" y="0"/>
            <a:chExt cx="1282962" cy="2056352"/>
          </a:xfrm>
        </p:grpSpPr>
        <p:sp>
          <p:nvSpPr>
            <p:cNvPr name="Freeform 13" id="13"/>
            <p:cNvSpPr/>
            <p:nvPr/>
          </p:nvSpPr>
          <p:spPr>
            <a:xfrm flipH="false" flipV="false" rot="0">
              <a:off x="0" y="0"/>
              <a:ext cx="1282962" cy="2056352"/>
            </a:xfrm>
            <a:custGeom>
              <a:avLst/>
              <a:gdLst/>
              <a:ahLst/>
              <a:cxnLst/>
              <a:rect r="r" b="b" t="t" l="l"/>
              <a:pathLst>
                <a:path h="2056352" w="1282962">
                  <a:moveTo>
                    <a:pt x="0" y="0"/>
                  </a:moveTo>
                  <a:lnTo>
                    <a:pt x="1282962" y="0"/>
                  </a:lnTo>
                  <a:lnTo>
                    <a:pt x="1282962" y="2056352"/>
                  </a:lnTo>
                  <a:lnTo>
                    <a:pt x="0" y="2056352"/>
                  </a:lnTo>
                  <a:close/>
                </a:path>
              </a:pathLst>
            </a:custGeom>
            <a:solidFill>
              <a:srgbClr val="031AB8"/>
            </a:solidFill>
          </p:spPr>
        </p:sp>
        <p:sp>
          <p:nvSpPr>
            <p:cNvPr name="TextBox 14" id="14"/>
            <p:cNvSpPr txBox="true"/>
            <p:nvPr/>
          </p:nvSpPr>
          <p:spPr>
            <a:xfrm>
              <a:off x="0" y="-38100"/>
              <a:ext cx="1282962" cy="2094452"/>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912396" y="9258300"/>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4155320" y="-1469566"/>
            <a:ext cx="8476040" cy="3287786"/>
            <a:chOff x="0" y="0"/>
            <a:chExt cx="2232373" cy="865919"/>
          </a:xfrm>
        </p:grpSpPr>
        <p:sp>
          <p:nvSpPr>
            <p:cNvPr name="Freeform 17" id="17"/>
            <p:cNvSpPr/>
            <p:nvPr/>
          </p:nvSpPr>
          <p:spPr>
            <a:xfrm flipH="false" flipV="false" rot="0">
              <a:off x="0" y="0"/>
              <a:ext cx="2232373" cy="865919"/>
            </a:xfrm>
            <a:custGeom>
              <a:avLst/>
              <a:gdLst/>
              <a:ahLst/>
              <a:cxnLst/>
              <a:rect r="r" b="b" t="t" l="l"/>
              <a:pathLst>
                <a:path h="865919" w="2232373">
                  <a:moveTo>
                    <a:pt x="0" y="0"/>
                  </a:moveTo>
                  <a:lnTo>
                    <a:pt x="2232373" y="0"/>
                  </a:lnTo>
                  <a:lnTo>
                    <a:pt x="2232373" y="865919"/>
                  </a:lnTo>
                  <a:lnTo>
                    <a:pt x="0" y="865919"/>
                  </a:lnTo>
                  <a:close/>
                </a:path>
              </a:pathLst>
            </a:custGeom>
            <a:solidFill>
              <a:srgbClr val="FFC2DB"/>
            </a:solidFill>
          </p:spPr>
        </p:sp>
        <p:sp>
          <p:nvSpPr>
            <p:cNvPr name="TextBox 18" id="18"/>
            <p:cNvSpPr txBox="true"/>
            <p:nvPr/>
          </p:nvSpPr>
          <p:spPr>
            <a:xfrm>
              <a:off x="0" y="-38100"/>
              <a:ext cx="2232373" cy="904019"/>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631360" y="-1469566"/>
            <a:ext cx="5656640" cy="2235092"/>
            <a:chOff x="0" y="0"/>
            <a:chExt cx="1489815" cy="588666"/>
          </a:xfrm>
        </p:grpSpPr>
        <p:sp>
          <p:nvSpPr>
            <p:cNvPr name="Freeform 20" id="20"/>
            <p:cNvSpPr/>
            <p:nvPr/>
          </p:nvSpPr>
          <p:spPr>
            <a:xfrm flipH="false" flipV="false" rot="0">
              <a:off x="0" y="0"/>
              <a:ext cx="1489815" cy="588666"/>
            </a:xfrm>
            <a:custGeom>
              <a:avLst/>
              <a:gdLst/>
              <a:ahLst/>
              <a:cxnLst/>
              <a:rect r="r" b="b" t="t" l="l"/>
              <a:pathLst>
                <a:path h="588666" w="1489815">
                  <a:moveTo>
                    <a:pt x="0" y="0"/>
                  </a:moveTo>
                  <a:lnTo>
                    <a:pt x="1489815" y="0"/>
                  </a:lnTo>
                  <a:lnTo>
                    <a:pt x="1489815" y="588666"/>
                  </a:lnTo>
                  <a:lnTo>
                    <a:pt x="0" y="588666"/>
                  </a:lnTo>
                  <a:close/>
                </a:path>
              </a:pathLst>
            </a:custGeom>
            <a:solidFill>
              <a:srgbClr val="031AB8"/>
            </a:solidFill>
          </p:spPr>
        </p:sp>
        <p:sp>
          <p:nvSpPr>
            <p:cNvPr name="TextBox 21" id="21"/>
            <p:cNvSpPr txBox="true"/>
            <p:nvPr/>
          </p:nvSpPr>
          <p:spPr>
            <a:xfrm>
              <a:off x="0" y="-38100"/>
              <a:ext cx="1489815" cy="626766"/>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0" y="-3938190"/>
            <a:ext cx="4871246" cy="6081620"/>
            <a:chOff x="0" y="0"/>
            <a:chExt cx="1282962" cy="1601744"/>
          </a:xfrm>
        </p:grpSpPr>
        <p:sp>
          <p:nvSpPr>
            <p:cNvPr name="Freeform 23" id="23"/>
            <p:cNvSpPr/>
            <p:nvPr/>
          </p:nvSpPr>
          <p:spPr>
            <a:xfrm flipH="false" flipV="false" rot="0">
              <a:off x="0" y="0"/>
              <a:ext cx="1282962" cy="1601744"/>
            </a:xfrm>
            <a:custGeom>
              <a:avLst/>
              <a:gdLst/>
              <a:ahLst/>
              <a:cxnLst/>
              <a:rect r="r" b="b" t="t" l="l"/>
              <a:pathLst>
                <a:path h="1601744" w="1282962">
                  <a:moveTo>
                    <a:pt x="0" y="0"/>
                  </a:moveTo>
                  <a:lnTo>
                    <a:pt x="1282962" y="0"/>
                  </a:lnTo>
                  <a:lnTo>
                    <a:pt x="1282962" y="1601744"/>
                  </a:lnTo>
                  <a:lnTo>
                    <a:pt x="0" y="1601744"/>
                  </a:lnTo>
                  <a:close/>
                </a:path>
              </a:pathLst>
            </a:custGeom>
            <a:solidFill>
              <a:srgbClr val="031AB8"/>
            </a:solidFill>
          </p:spPr>
        </p:sp>
        <p:sp>
          <p:nvSpPr>
            <p:cNvPr name="TextBox 24" id="24"/>
            <p:cNvSpPr txBox="true"/>
            <p:nvPr/>
          </p:nvSpPr>
          <p:spPr>
            <a:xfrm>
              <a:off x="0" y="-38100"/>
              <a:ext cx="1282962" cy="1639844"/>
            </a:xfrm>
            <a:prstGeom prst="rect">
              <a:avLst/>
            </a:prstGeom>
          </p:spPr>
          <p:txBody>
            <a:bodyPr anchor="ctr" rtlCol="false" tIns="50800" lIns="50800" bIns="50800" rIns="50800"/>
            <a:lstStyle/>
            <a:p>
              <a:pPr algn="ctr">
                <a:lnSpc>
                  <a:spcPts val="2659"/>
                </a:lnSpc>
              </a:pPr>
            </a:p>
          </p:txBody>
        </p:sp>
      </p:grpSp>
      <p:graphicFrame>
        <p:nvGraphicFramePr>
          <p:cNvPr name="Table 25" id="25"/>
          <p:cNvGraphicFramePr>
            <a:graphicFrameLocks noGrp="true"/>
          </p:cNvGraphicFramePr>
          <p:nvPr/>
        </p:nvGraphicFramePr>
        <p:xfrm>
          <a:off x="4871246" y="1818221"/>
          <a:ext cx="13416754" cy="4419660"/>
        </p:xfrm>
        <a:graphic>
          <a:graphicData uri="http://schemas.openxmlformats.org/drawingml/2006/table">
            <a:tbl>
              <a:tblPr/>
              <a:tblGrid>
                <a:gridCol w="6836307"/>
                <a:gridCol w="2114084"/>
                <a:gridCol w="2122928"/>
                <a:gridCol w="2343435"/>
              </a:tblGrid>
              <a:tr h="1473220">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NAMA MODEL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MAPE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R² 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73220">
                <a:tc>
                  <a:txBody>
                    <a:bodyPr anchor="t" rtlCol="false"/>
                    <a:lstStyle/>
                    <a:p>
                      <a:pPr algn="l"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RANDOM FOREST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10584,23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6,56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0,97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73220">
                <a:tc>
                  <a:txBody>
                    <a:bodyPr anchor="t" rtlCol="false"/>
                    <a:lstStyle/>
                    <a:p>
                      <a:pPr algn="l" marL="0" indent="0" lvl="0">
                        <a:lnSpc>
                          <a:spcPts val="2699"/>
                        </a:lnSpc>
                        <a:spcBef>
                          <a:spcPct val="0"/>
                        </a:spcBef>
                        <a:defRPr/>
                      </a:pPr>
                      <a:r>
                        <a:rPr lang="en-US" sz="2999" spc="-17" strike="noStrike" u="none">
                          <a:solidFill>
                            <a:srgbClr val="05103C"/>
                          </a:solidFill>
                          <a:latin typeface="TS Damas Sans"/>
                          <a:ea typeface="TS Damas Sans"/>
                          <a:cs typeface="TS Damas Sans"/>
                          <a:sym typeface="TS Damas Sans"/>
                        </a:rPr>
                        <a:t>XGBOOST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50365,93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35,26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sz="2999" spc="-17">
                          <a:solidFill>
                            <a:srgbClr val="05103C"/>
                          </a:solidFill>
                          <a:latin typeface="TS Damas Sans"/>
                          <a:ea typeface="TS Damas Sans"/>
                          <a:cs typeface="TS Damas Sans"/>
                          <a:sym typeface="TS Damas Sans"/>
                        </a:rPr>
                        <a:t>0,47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6" id="26"/>
          <p:cNvSpPr txBox="true"/>
          <p:nvPr/>
        </p:nvSpPr>
        <p:spPr>
          <a:xfrm rot="0">
            <a:off x="14068024" y="9505068"/>
            <a:ext cx="4013323" cy="365760"/>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Modeling Machine Learning</a:t>
            </a:r>
          </a:p>
        </p:txBody>
      </p:sp>
      <p:sp>
        <p:nvSpPr>
          <p:cNvPr name="TextBox 27" id="27"/>
          <p:cNvSpPr txBox="true"/>
          <p:nvPr/>
        </p:nvSpPr>
        <p:spPr>
          <a:xfrm rot="0">
            <a:off x="172697" y="2612576"/>
            <a:ext cx="4917671" cy="2530924"/>
          </a:xfrm>
          <a:prstGeom prst="rect">
            <a:avLst/>
          </a:prstGeom>
        </p:spPr>
        <p:txBody>
          <a:bodyPr anchor="t" rtlCol="false" tIns="0" lIns="0" bIns="0" rIns="0">
            <a:spAutoFit/>
          </a:bodyPr>
          <a:lstStyle/>
          <a:p>
            <a:pPr algn="l">
              <a:lnSpc>
                <a:spcPts val="6460"/>
              </a:lnSpc>
            </a:pPr>
            <a:r>
              <a:rPr lang="en-US" b="true" sz="7178" spc="-43">
                <a:solidFill>
                  <a:srgbClr val="05103C"/>
                </a:solidFill>
                <a:latin typeface="TS Damas Sans Bold"/>
                <a:ea typeface="TS Damas Sans Bold"/>
                <a:cs typeface="TS Damas Sans Bold"/>
                <a:sym typeface="TS Damas Sans Bold"/>
              </a:rPr>
              <a:t>MODEL TUNNING TRAIN SET</a:t>
            </a:r>
          </a:p>
        </p:txBody>
      </p:sp>
      <p:sp>
        <p:nvSpPr>
          <p:cNvPr name="TextBox 28" id="28"/>
          <p:cNvSpPr txBox="true"/>
          <p:nvPr/>
        </p:nvSpPr>
        <p:spPr>
          <a:xfrm rot="0">
            <a:off x="172697" y="6496748"/>
            <a:ext cx="4155320" cy="1541863"/>
          </a:xfrm>
          <a:prstGeom prst="rect">
            <a:avLst/>
          </a:prstGeom>
        </p:spPr>
        <p:txBody>
          <a:bodyPr anchor="t" rtlCol="false" tIns="0" lIns="0" bIns="0" rIns="0">
            <a:spAutoFit/>
          </a:bodyPr>
          <a:lstStyle/>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Grid Search</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Random State : 2042</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XGBoost Versbosity : 0</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Cross Validation Fold : 10</a:t>
            </a:r>
          </a:p>
          <a:p>
            <a:pPr algn="just">
              <a:lnSpc>
                <a:spcPts val="3000"/>
              </a:lnSpc>
            </a:pPr>
          </a:p>
        </p:txBody>
      </p:sp>
      <p:sp>
        <p:nvSpPr>
          <p:cNvPr name="TextBox 29" id="29"/>
          <p:cNvSpPr txBox="true"/>
          <p:nvPr/>
        </p:nvSpPr>
        <p:spPr>
          <a:xfrm rot="0">
            <a:off x="172697" y="5896505"/>
            <a:ext cx="2584507" cy="341376"/>
          </a:xfrm>
          <a:prstGeom prst="rect">
            <a:avLst/>
          </a:prstGeom>
        </p:spPr>
        <p:txBody>
          <a:bodyPr anchor="t" rtlCol="false" tIns="0" lIns="0" bIns="0" rIns="0">
            <a:spAutoFit/>
          </a:bodyPr>
          <a:lstStyle/>
          <a:p>
            <a:pPr algn="l" marL="0" indent="0" lvl="0">
              <a:lnSpc>
                <a:spcPts val="2592"/>
              </a:lnSpc>
              <a:spcBef>
                <a:spcPct val="0"/>
              </a:spcBef>
            </a:pPr>
            <a:r>
              <a:rPr lang="en-US" b="true" sz="2400" spc="-127">
                <a:solidFill>
                  <a:srgbClr val="FFEFEF"/>
                </a:solidFill>
                <a:latin typeface="Glacial Indifference Bold"/>
                <a:ea typeface="Glacial Indifference Bold"/>
                <a:cs typeface="Glacial Indifference Bold"/>
                <a:sym typeface="Glacial Indifference Bold"/>
              </a:rPr>
              <a:t>Note</a:t>
            </a:r>
          </a:p>
        </p:txBody>
      </p:sp>
      <p:sp>
        <p:nvSpPr>
          <p:cNvPr name="Freeform 30" id="30"/>
          <p:cNvSpPr/>
          <p:nvPr/>
        </p:nvSpPr>
        <p:spPr>
          <a:xfrm flipH="false" flipV="false" rot="0">
            <a:off x="-912396" y="-1008755"/>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697" y="-3479479"/>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31360" y="9258300"/>
            <a:ext cx="5656640" cy="4065295"/>
            <a:chOff x="0" y="0"/>
            <a:chExt cx="1489815" cy="1070695"/>
          </a:xfrm>
        </p:grpSpPr>
        <p:sp>
          <p:nvSpPr>
            <p:cNvPr name="Freeform 4" id="4"/>
            <p:cNvSpPr/>
            <p:nvPr/>
          </p:nvSpPr>
          <p:spPr>
            <a:xfrm flipH="false" flipV="false" rot="0">
              <a:off x="0" y="0"/>
              <a:ext cx="1489815" cy="1070695"/>
            </a:xfrm>
            <a:custGeom>
              <a:avLst/>
              <a:gdLst/>
              <a:ahLst/>
              <a:cxnLst/>
              <a:rect r="r" b="b" t="t" l="l"/>
              <a:pathLst>
                <a:path h="1070695" w="1489815">
                  <a:moveTo>
                    <a:pt x="0" y="0"/>
                  </a:moveTo>
                  <a:lnTo>
                    <a:pt x="1489815" y="0"/>
                  </a:lnTo>
                  <a:lnTo>
                    <a:pt x="1489815" y="1070695"/>
                  </a:lnTo>
                  <a:lnTo>
                    <a:pt x="0" y="1070695"/>
                  </a:lnTo>
                  <a:close/>
                </a:path>
              </a:pathLst>
            </a:custGeom>
            <a:solidFill>
              <a:srgbClr val="FFC500"/>
            </a:solidFill>
          </p:spPr>
        </p:sp>
        <p:sp>
          <p:nvSpPr>
            <p:cNvPr name="TextBox 5" id="5"/>
            <p:cNvSpPr txBox="true"/>
            <p:nvPr/>
          </p:nvSpPr>
          <p:spPr>
            <a:xfrm>
              <a:off x="0" y="-38100"/>
              <a:ext cx="1489815" cy="110879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155320" y="6731331"/>
            <a:ext cx="8476040" cy="6592264"/>
            <a:chOff x="0" y="0"/>
            <a:chExt cx="2232373" cy="1736234"/>
          </a:xfrm>
        </p:grpSpPr>
        <p:sp>
          <p:nvSpPr>
            <p:cNvPr name="Freeform 7" id="7"/>
            <p:cNvSpPr/>
            <p:nvPr/>
          </p:nvSpPr>
          <p:spPr>
            <a:xfrm flipH="false" flipV="false" rot="0">
              <a:off x="0" y="0"/>
              <a:ext cx="2232373" cy="1736234"/>
            </a:xfrm>
            <a:custGeom>
              <a:avLst/>
              <a:gdLst/>
              <a:ahLst/>
              <a:cxnLst/>
              <a:rect r="r" b="b" t="t" l="l"/>
              <a:pathLst>
                <a:path h="1736234" w="2232373">
                  <a:moveTo>
                    <a:pt x="0" y="0"/>
                  </a:moveTo>
                  <a:lnTo>
                    <a:pt x="2232373" y="0"/>
                  </a:lnTo>
                  <a:lnTo>
                    <a:pt x="2232373" y="1736234"/>
                  </a:lnTo>
                  <a:lnTo>
                    <a:pt x="0" y="1736234"/>
                  </a:lnTo>
                  <a:close/>
                </a:path>
              </a:pathLst>
            </a:custGeom>
            <a:solidFill>
              <a:srgbClr val="FFC500"/>
            </a:solidFill>
          </p:spPr>
        </p:sp>
        <p:sp>
          <p:nvSpPr>
            <p:cNvPr name="TextBox 8" id="8"/>
            <p:cNvSpPr txBox="true"/>
            <p:nvPr/>
          </p:nvSpPr>
          <p:spPr>
            <a:xfrm>
              <a:off x="0" y="-38100"/>
              <a:ext cx="2232373" cy="177433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631360" y="6731331"/>
            <a:ext cx="5656640" cy="3762962"/>
            <a:chOff x="0" y="0"/>
            <a:chExt cx="1489815" cy="991068"/>
          </a:xfrm>
        </p:grpSpPr>
        <p:sp>
          <p:nvSpPr>
            <p:cNvPr name="Freeform 10" id="10"/>
            <p:cNvSpPr/>
            <p:nvPr/>
          </p:nvSpPr>
          <p:spPr>
            <a:xfrm flipH="false" flipV="false" rot="0">
              <a:off x="0" y="0"/>
              <a:ext cx="1489815" cy="991068"/>
            </a:xfrm>
            <a:custGeom>
              <a:avLst/>
              <a:gdLst/>
              <a:ahLst/>
              <a:cxnLst/>
              <a:rect r="r" b="b" t="t" l="l"/>
              <a:pathLst>
                <a:path h="991068" w="1489815">
                  <a:moveTo>
                    <a:pt x="0" y="0"/>
                  </a:moveTo>
                  <a:lnTo>
                    <a:pt x="1489815" y="0"/>
                  </a:lnTo>
                  <a:lnTo>
                    <a:pt x="1489815" y="991068"/>
                  </a:lnTo>
                  <a:lnTo>
                    <a:pt x="0" y="991068"/>
                  </a:lnTo>
                  <a:close/>
                </a:path>
              </a:pathLst>
            </a:custGeom>
            <a:solidFill>
              <a:srgbClr val="031AB8"/>
            </a:solidFill>
          </p:spPr>
        </p:sp>
        <p:sp>
          <p:nvSpPr>
            <p:cNvPr name="TextBox 11" id="11"/>
            <p:cNvSpPr txBox="true"/>
            <p:nvPr/>
          </p:nvSpPr>
          <p:spPr>
            <a:xfrm>
              <a:off x="0" y="-38100"/>
              <a:ext cx="1489815" cy="102916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5515882"/>
            <a:ext cx="4871246" cy="7807713"/>
            <a:chOff x="0" y="0"/>
            <a:chExt cx="1282962" cy="2056352"/>
          </a:xfrm>
        </p:grpSpPr>
        <p:sp>
          <p:nvSpPr>
            <p:cNvPr name="Freeform 13" id="13"/>
            <p:cNvSpPr/>
            <p:nvPr/>
          </p:nvSpPr>
          <p:spPr>
            <a:xfrm flipH="false" flipV="false" rot="0">
              <a:off x="0" y="0"/>
              <a:ext cx="1282962" cy="2056352"/>
            </a:xfrm>
            <a:custGeom>
              <a:avLst/>
              <a:gdLst/>
              <a:ahLst/>
              <a:cxnLst/>
              <a:rect r="r" b="b" t="t" l="l"/>
              <a:pathLst>
                <a:path h="2056352" w="1282962">
                  <a:moveTo>
                    <a:pt x="0" y="0"/>
                  </a:moveTo>
                  <a:lnTo>
                    <a:pt x="1282962" y="0"/>
                  </a:lnTo>
                  <a:lnTo>
                    <a:pt x="1282962" y="2056352"/>
                  </a:lnTo>
                  <a:lnTo>
                    <a:pt x="0" y="2056352"/>
                  </a:lnTo>
                  <a:close/>
                </a:path>
              </a:pathLst>
            </a:custGeom>
            <a:solidFill>
              <a:srgbClr val="031AB8"/>
            </a:solidFill>
          </p:spPr>
        </p:sp>
        <p:sp>
          <p:nvSpPr>
            <p:cNvPr name="TextBox 14" id="14"/>
            <p:cNvSpPr txBox="true"/>
            <p:nvPr/>
          </p:nvSpPr>
          <p:spPr>
            <a:xfrm>
              <a:off x="0" y="-38100"/>
              <a:ext cx="1282962" cy="2094452"/>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912396" y="9233548"/>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4155320" y="-1469566"/>
            <a:ext cx="8476040" cy="2235092"/>
            <a:chOff x="0" y="0"/>
            <a:chExt cx="2232373" cy="588666"/>
          </a:xfrm>
        </p:grpSpPr>
        <p:sp>
          <p:nvSpPr>
            <p:cNvPr name="Freeform 17" id="17"/>
            <p:cNvSpPr/>
            <p:nvPr/>
          </p:nvSpPr>
          <p:spPr>
            <a:xfrm flipH="false" flipV="false" rot="0">
              <a:off x="0" y="0"/>
              <a:ext cx="2232373" cy="588666"/>
            </a:xfrm>
            <a:custGeom>
              <a:avLst/>
              <a:gdLst/>
              <a:ahLst/>
              <a:cxnLst/>
              <a:rect r="r" b="b" t="t" l="l"/>
              <a:pathLst>
                <a:path h="588666" w="2232373">
                  <a:moveTo>
                    <a:pt x="0" y="0"/>
                  </a:moveTo>
                  <a:lnTo>
                    <a:pt x="2232373" y="0"/>
                  </a:lnTo>
                  <a:lnTo>
                    <a:pt x="2232373" y="588666"/>
                  </a:lnTo>
                  <a:lnTo>
                    <a:pt x="0" y="588666"/>
                  </a:lnTo>
                  <a:close/>
                </a:path>
              </a:pathLst>
            </a:custGeom>
            <a:solidFill>
              <a:srgbClr val="FFC500"/>
            </a:solidFill>
          </p:spPr>
        </p:sp>
        <p:sp>
          <p:nvSpPr>
            <p:cNvPr name="TextBox 18" id="18"/>
            <p:cNvSpPr txBox="true"/>
            <p:nvPr/>
          </p:nvSpPr>
          <p:spPr>
            <a:xfrm>
              <a:off x="0" y="-38100"/>
              <a:ext cx="2232373" cy="626766"/>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2631360" y="-1469566"/>
            <a:ext cx="5656640" cy="2235092"/>
            <a:chOff x="0" y="0"/>
            <a:chExt cx="1489815" cy="588666"/>
          </a:xfrm>
        </p:grpSpPr>
        <p:sp>
          <p:nvSpPr>
            <p:cNvPr name="Freeform 20" id="20"/>
            <p:cNvSpPr/>
            <p:nvPr/>
          </p:nvSpPr>
          <p:spPr>
            <a:xfrm flipH="false" flipV="false" rot="0">
              <a:off x="0" y="0"/>
              <a:ext cx="1489815" cy="588666"/>
            </a:xfrm>
            <a:custGeom>
              <a:avLst/>
              <a:gdLst/>
              <a:ahLst/>
              <a:cxnLst/>
              <a:rect r="r" b="b" t="t" l="l"/>
              <a:pathLst>
                <a:path h="588666" w="1489815">
                  <a:moveTo>
                    <a:pt x="0" y="0"/>
                  </a:moveTo>
                  <a:lnTo>
                    <a:pt x="1489815" y="0"/>
                  </a:lnTo>
                  <a:lnTo>
                    <a:pt x="1489815" y="588666"/>
                  </a:lnTo>
                  <a:lnTo>
                    <a:pt x="0" y="588666"/>
                  </a:lnTo>
                  <a:close/>
                </a:path>
              </a:pathLst>
            </a:custGeom>
            <a:solidFill>
              <a:srgbClr val="031AB8"/>
            </a:solidFill>
          </p:spPr>
        </p:sp>
        <p:sp>
          <p:nvSpPr>
            <p:cNvPr name="TextBox 21" id="21"/>
            <p:cNvSpPr txBox="true"/>
            <p:nvPr/>
          </p:nvSpPr>
          <p:spPr>
            <a:xfrm>
              <a:off x="0" y="-38100"/>
              <a:ext cx="1489815" cy="626766"/>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0" y="-3938190"/>
            <a:ext cx="4871246" cy="6081620"/>
            <a:chOff x="0" y="0"/>
            <a:chExt cx="1282962" cy="1601744"/>
          </a:xfrm>
        </p:grpSpPr>
        <p:sp>
          <p:nvSpPr>
            <p:cNvPr name="Freeform 23" id="23"/>
            <p:cNvSpPr/>
            <p:nvPr/>
          </p:nvSpPr>
          <p:spPr>
            <a:xfrm flipH="false" flipV="false" rot="0">
              <a:off x="0" y="0"/>
              <a:ext cx="1282962" cy="1601744"/>
            </a:xfrm>
            <a:custGeom>
              <a:avLst/>
              <a:gdLst/>
              <a:ahLst/>
              <a:cxnLst/>
              <a:rect r="r" b="b" t="t" l="l"/>
              <a:pathLst>
                <a:path h="1601744" w="1282962">
                  <a:moveTo>
                    <a:pt x="0" y="0"/>
                  </a:moveTo>
                  <a:lnTo>
                    <a:pt x="1282962" y="0"/>
                  </a:lnTo>
                  <a:lnTo>
                    <a:pt x="1282962" y="1601744"/>
                  </a:lnTo>
                  <a:lnTo>
                    <a:pt x="0" y="1601744"/>
                  </a:lnTo>
                  <a:close/>
                </a:path>
              </a:pathLst>
            </a:custGeom>
            <a:solidFill>
              <a:srgbClr val="031AB8"/>
            </a:solidFill>
          </p:spPr>
        </p:sp>
        <p:sp>
          <p:nvSpPr>
            <p:cNvPr name="TextBox 24" id="24"/>
            <p:cNvSpPr txBox="true"/>
            <p:nvPr/>
          </p:nvSpPr>
          <p:spPr>
            <a:xfrm>
              <a:off x="0" y="-38100"/>
              <a:ext cx="1282962" cy="1639844"/>
            </a:xfrm>
            <a:prstGeom prst="rect">
              <a:avLst/>
            </a:prstGeom>
          </p:spPr>
          <p:txBody>
            <a:bodyPr anchor="ctr" rtlCol="false" tIns="50800" lIns="50800" bIns="50800" rIns="50800"/>
            <a:lstStyle/>
            <a:p>
              <a:pPr algn="ctr">
                <a:lnSpc>
                  <a:spcPts val="2659"/>
                </a:lnSpc>
              </a:pPr>
            </a:p>
          </p:txBody>
        </p:sp>
      </p:grpSp>
      <p:graphicFrame>
        <p:nvGraphicFramePr>
          <p:cNvPr name="Table 25" id="25"/>
          <p:cNvGraphicFramePr>
            <a:graphicFrameLocks noGrp="true"/>
          </p:cNvGraphicFramePr>
          <p:nvPr/>
        </p:nvGraphicFramePr>
        <p:xfrm>
          <a:off x="4871246" y="765526"/>
          <a:ext cx="13416754" cy="5965805"/>
        </p:xfrm>
        <a:graphic>
          <a:graphicData uri="http://schemas.openxmlformats.org/drawingml/2006/table">
            <a:tbl>
              <a:tblPr/>
              <a:tblGrid>
                <a:gridCol w="6836307"/>
                <a:gridCol w="2114084"/>
                <a:gridCol w="2122928"/>
                <a:gridCol w="2343435"/>
              </a:tblGrid>
              <a:tr h="1988602">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NAMA MODEL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MAPE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R² 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88602">
                <a:tc>
                  <a:txBody>
                    <a:bodyPr anchor="t" rtlCol="false"/>
                    <a:lstStyle/>
                    <a:p>
                      <a:pPr algn="l" marL="0" indent="0" lvl="0">
                        <a:lnSpc>
                          <a:spcPts val="2699"/>
                        </a:lnSpc>
                        <a:spcBef>
                          <a:spcPct val="0"/>
                        </a:spcBef>
                        <a:defRPr/>
                      </a:pPr>
                      <a:r>
                        <a:rPr lang="en-US" b="true" sz="2999" spc="-17" strike="noStrike" u="none">
                          <a:solidFill>
                            <a:srgbClr val="05103C"/>
                          </a:solidFill>
                          <a:latin typeface="TS Damas Sans Bold"/>
                          <a:ea typeface="TS Damas Sans Bold"/>
                          <a:cs typeface="TS Damas Sans Bold"/>
                          <a:sym typeface="TS Damas Sans Bold"/>
                        </a:rPr>
                        <a:t>RANDOM FOREST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29268.64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18.04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0.76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88602">
                <a:tc>
                  <a:txBody>
                    <a:bodyPr anchor="t" rtlCol="false"/>
                    <a:lstStyle/>
                    <a:p>
                      <a:pPr algn="l"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XGBOOST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28110.64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17,42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99"/>
                        </a:lnSpc>
                        <a:spcBef>
                          <a:spcPct val="0"/>
                        </a:spcBef>
                        <a:defRPr/>
                      </a:pPr>
                      <a:r>
                        <a:rPr lang="en-US" b="true" sz="2999" spc="-17">
                          <a:solidFill>
                            <a:srgbClr val="05103C"/>
                          </a:solidFill>
                          <a:latin typeface="TS Damas Sans Bold"/>
                          <a:ea typeface="TS Damas Sans Bold"/>
                          <a:cs typeface="TS Damas Sans Bold"/>
                          <a:sym typeface="TS Damas Sans Bold"/>
                        </a:rPr>
                        <a:t>0,78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26" id="26"/>
          <p:cNvSpPr txBox="true"/>
          <p:nvPr/>
        </p:nvSpPr>
        <p:spPr>
          <a:xfrm rot="0">
            <a:off x="14068024" y="9505068"/>
            <a:ext cx="4013323" cy="365760"/>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Modeling Machine Learning</a:t>
            </a:r>
          </a:p>
        </p:txBody>
      </p:sp>
      <p:sp>
        <p:nvSpPr>
          <p:cNvPr name="TextBox 27" id="27"/>
          <p:cNvSpPr txBox="true"/>
          <p:nvPr/>
        </p:nvSpPr>
        <p:spPr>
          <a:xfrm rot="0">
            <a:off x="172697" y="2612576"/>
            <a:ext cx="3982623" cy="2530924"/>
          </a:xfrm>
          <a:prstGeom prst="rect">
            <a:avLst/>
          </a:prstGeom>
        </p:spPr>
        <p:txBody>
          <a:bodyPr anchor="t" rtlCol="false" tIns="0" lIns="0" bIns="0" rIns="0">
            <a:spAutoFit/>
          </a:bodyPr>
          <a:lstStyle/>
          <a:p>
            <a:pPr algn="l">
              <a:lnSpc>
                <a:spcPts val="6460"/>
              </a:lnSpc>
            </a:pPr>
            <a:r>
              <a:rPr lang="en-US" b="true" sz="7178" spc="-43">
                <a:solidFill>
                  <a:srgbClr val="05103C"/>
                </a:solidFill>
                <a:latin typeface="TS Damas Sans Bold"/>
                <a:ea typeface="TS Damas Sans Bold"/>
                <a:cs typeface="TS Damas Sans Bold"/>
                <a:sym typeface="TS Damas Sans Bold"/>
              </a:rPr>
              <a:t>MODEL TUNNING TES SET</a:t>
            </a:r>
          </a:p>
        </p:txBody>
      </p:sp>
      <p:sp>
        <p:nvSpPr>
          <p:cNvPr name="TextBox 28" id="28"/>
          <p:cNvSpPr txBox="true"/>
          <p:nvPr/>
        </p:nvSpPr>
        <p:spPr>
          <a:xfrm rot="0">
            <a:off x="172697" y="7420280"/>
            <a:ext cx="4155320" cy="2132413"/>
          </a:xfrm>
          <a:prstGeom prst="rect">
            <a:avLst/>
          </a:prstGeom>
        </p:spPr>
        <p:txBody>
          <a:bodyPr anchor="t" rtlCol="false" tIns="0" lIns="0" bIns="0" rIns="0">
            <a:spAutoFit/>
          </a:bodyPr>
          <a:lstStyle/>
          <a:p>
            <a:pPr algn="just">
              <a:lnSpc>
                <a:spcPts val="2380"/>
              </a:lnSpc>
            </a:pP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Random State : 2042</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Estimator : 200</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Max Depth : None</a:t>
            </a:r>
          </a:p>
          <a:p>
            <a:pPr algn="just" marL="367031" indent="-183515" lvl="1">
              <a:lnSpc>
                <a:spcPts val="2380"/>
              </a:lnSpc>
              <a:buAutoNum type="arabicPeriod" startAt="1"/>
            </a:pPr>
            <a:r>
              <a:rPr lang="en-US" sz="1700">
                <a:solidFill>
                  <a:srgbClr val="FFEFEF"/>
                </a:solidFill>
                <a:latin typeface="Glacial Indifference"/>
                <a:ea typeface="Glacial Indifference"/>
                <a:cs typeface="Glacial Indifference"/>
                <a:sym typeface="Glacial Indifference"/>
              </a:rPr>
              <a:t>Min Sample Split : 2</a:t>
            </a:r>
          </a:p>
          <a:p>
            <a:pPr algn="just">
              <a:lnSpc>
                <a:spcPts val="2380"/>
              </a:lnSpc>
            </a:pPr>
          </a:p>
          <a:p>
            <a:pPr algn="just">
              <a:lnSpc>
                <a:spcPts val="3000"/>
              </a:lnSpc>
            </a:pPr>
          </a:p>
        </p:txBody>
      </p:sp>
      <p:sp>
        <p:nvSpPr>
          <p:cNvPr name="TextBox 29" id="29"/>
          <p:cNvSpPr txBox="true"/>
          <p:nvPr/>
        </p:nvSpPr>
        <p:spPr>
          <a:xfrm rot="0">
            <a:off x="172697" y="5896505"/>
            <a:ext cx="2584507" cy="341376"/>
          </a:xfrm>
          <a:prstGeom prst="rect">
            <a:avLst/>
          </a:prstGeom>
        </p:spPr>
        <p:txBody>
          <a:bodyPr anchor="t" rtlCol="false" tIns="0" lIns="0" bIns="0" rIns="0">
            <a:spAutoFit/>
          </a:bodyPr>
          <a:lstStyle/>
          <a:p>
            <a:pPr algn="l" marL="0" indent="0" lvl="0">
              <a:lnSpc>
                <a:spcPts val="2592"/>
              </a:lnSpc>
              <a:spcBef>
                <a:spcPct val="0"/>
              </a:spcBef>
            </a:pPr>
            <a:r>
              <a:rPr lang="en-US" b="true" sz="2400" spc="-127">
                <a:solidFill>
                  <a:srgbClr val="FFEFEF"/>
                </a:solidFill>
                <a:latin typeface="Glacial Indifference Bold"/>
                <a:ea typeface="Glacial Indifference Bold"/>
                <a:cs typeface="Glacial Indifference Bold"/>
                <a:sym typeface="Glacial Indifference Bold"/>
              </a:rPr>
              <a:t>Best Parameter:</a:t>
            </a:r>
          </a:p>
        </p:txBody>
      </p:sp>
      <p:sp>
        <p:nvSpPr>
          <p:cNvPr name="Freeform 30" id="30"/>
          <p:cNvSpPr/>
          <p:nvPr/>
        </p:nvSpPr>
        <p:spPr>
          <a:xfrm flipH="false" flipV="false" rot="0">
            <a:off x="-912396" y="-1090860"/>
            <a:ext cx="2170187" cy="2017510"/>
          </a:xfrm>
          <a:custGeom>
            <a:avLst/>
            <a:gdLst/>
            <a:ahLst/>
            <a:cxnLst/>
            <a:rect r="r" b="b" t="t" l="l"/>
            <a:pathLst>
              <a:path h="2017510" w="2170187">
                <a:moveTo>
                  <a:pt x="0" y="0"/>
                </a:moveTo>
                <a:lnTo>
                  <a:pt x="2170187" y="0"/>
                </a:lnTo>
                <a:lnTo>
                  <a:pt x="2170187" y="2017511"/>
                </a:lnTo>
                <a:lnTo>
                  <a:pt x="0" y="2017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1" id="31"/>
          <p:cNvSpPr txBox="true"/>
          <p:nvPr/>
        </p:nvSpPr>
        <p:spPr>
          <a:xfrm rot="0">
            <a:off x="4988680" y="7532318"/>
            <a:ext cx="4155320" cy="2427688"/>
          </a:xfrm>
          <a:prstGeom prst="rect">
            <a:avLst/>
          </a:prstGeom>
        </p:spPr>
        <p:txBody>
          <a:bodyPr anchor="t" rtlCol="false" tIns="0" lIns="0" bIns="0" rIns="0">
            <a:spAutoFit/>
          </a:bodyPr>
          <a:lstStyle/>
          <a:p>
            <a:pPr algn="just">
              <a:lnSpc>
                <a:spcPts val="2380"/>
              </a:lnSpc>
            </a:pPr>
          </a:p>
          <a:p>
            <a:pPr algn="just" marL="367031" indent="-183515" lvl="1">
              <a:lnSpc>
                <a:spcPts val="2380"/>
              </a:lnSpc>
              <a:buAutoNum type="arabicPeriod" startAt="1"/>
            </a:pPr>
            <a:r>
              <a:rPr lang="en-US" sz="1700">
                <a:solidFill>
                  <a:srgbClr val="000000"/>
                </a:solidFill>
                <a:latin typeface="Glacial Indifference"/>
                <a:ea typeface="Glacial Indifference"/>
                <a:cs typeface="Glacial Indifference"/>
                <a:sym typeface="Glacial Indifference"/>
              </a:rPr>
              <a:t>Random State : 2042</a:t>
            </a:r>
          </a:p>
          <a:p>
            <a:pPr algn="just" marL="367031" indent="-183515" lvl="1">
              <a:lnSpc>
                <a:spcPts val="2380"/>
              </a:lnSpc>
              <a:buAutoNum type="arabicPeriod" startAt="1"/>
            </a:pPr>
            <a:r>
              <a:rPr lang="en-US" sz="1700">
                <a:solidFill>
                  <a:srgbClr val="000000"/>
                </a:solidFill>
                <a:latin typeface="Glacial Indifference"/>
                <a:ea typeface="Glacial Indifference"/>
                <a:cs typeface="Glacial Indifference"/>
                <a:sym typeface="Glacial Indifference"/>
              </a:rPr>
              <a:t>Estimator : 200</a:t>
            </a:r>
          </a:p>
          <a:p>
            <a:pPr algn="just" marL="367031" indent="-183515" lvl="1">
              <a:lnSpc>
                <a:spcPts val="2380"/>
              </a:lnSpc>
              <a:buAutoNum type="arabicPeriod" startAt="1"/>
            </a:pPr>
            <a:r>
              <a:rPr lang="en-US" sz="1700">
                <a:solidFill>
                  <a:srgbClr val="000000"/>
                </a:solidFill>
                <a:latin typeface="Glacial Indifference"/>
                <a:ea typeface="Glacial Indifference"/>
                <a:cs typeface="Glacial Indifference"/>
                <a:sym typeface="Glacial Indifference"/>
              </a:rPr>
              <a:t>Max Depth : 7</a:t>
            </a:r>
          </a:p>
          <a:p>
            <a:pPr algn="just" marL="367031" indent="-183515" lvl="1">
              <a:lnSpc>
                <a:spcPts val="2380"/>
              </a:lnSpc>
              <a:buAutoNum type="arabicPeriod" startAt="1"/>
            </a:pPr>
            <a:r>
              <a:rPr lang="en-US" sz="1700">
                <a:solidFill>
                  <a:srgbClr val="000000"/>
                </a:solidFill>
                <a:latin typeface="Glacial Indifference"/>
                <a:ea typeface="Glacial Indifference"/>
                <a:cs typeface="Glacial Indifference"/>
                <a:sym typeface="Glacial Indifference"/>
              </a:rPr>
              <a:t>Sub Sample : 0.8</a:t>
            </a:r>
          </a:p>
          <a:p>
            <a:pPr algn="just" marL="367031" indent="-183515" lvl="1">
              <a:lnSpc>
                <a:spcPts val="2380"/>
              </a:lnSpc>
              <a:buAutoNum type="arabicPeriod" startAt="1"/>
            </a:pPr>
            <a:r>
              <a:rPr lang="en-US" sz="1700">
                <a:solidFill>
                  <a:srgbClr val="000000"/>
                </a:solidFill>
                <a:latin typeface="Glacial Indifference"/>
                <a:ea typeface="Glacial Indifference"/>
                <a:cs typeface="Glacial Indifference"/>
                <a:sym typeface="Glacial Indifference"/>
              </a:rPr>
              <a:t>Learning Rate :0.1</a:t>
            </a:r>
          </a:p>
          <a:p>
            <a:pPr algn="just">
              <a:lnSpc>
                <a:spcPts val="2380"/>
              </a:lnSpc>
            </a:pPr>
          </a:p>
          <a:p>
            <a:pPr algn="just">
              <a:lnSpc>
                <a:spcPts val="3000"/>
              </a:lnSpc>
            </a:pPr>
          </a:p>
        </p:txBody>
      </p:sp>
      <p:sp>
        <p:nvSpPr>
          <p:cNvPr name="TextBox 32" id="32"/>
          <p:cNvSpPr txBox="true"/>
          <p:nvPr/>
        </p:nvSpPr>
        <p:spPr>
          <a:xfrm rot="0">
            <a:off x="351009" y="7219517"/>
            <a:ext cx="2584507" cy="341376"/>
          </a:xfrm>
          <a:prstGeom prst="rect">
            <a:avLst/>
          </a:prstGeom>
        </p:spPr>
        <p:txBody>
          <a:bodyPr anchor="t" rtlCol="false" tIns="0" lIns="0" bIns="0" rIns="0">
            <a:spAutoFit/>
          </a:bodyPr>
          <a:lstStyle/>
          <a:p>
            <a:pPr algn="l" marL="0" indent="0" lvl="0">
              <a:lnSpc>
                <a:spcPts val="2592"/>
              </a:lnSpc>
              <a:spcBef>
                <a:spcPct val="0"/>
              </a:spcBef>
            </a:pPr>
            <a:r>
              <a:rPr lang="en-US" b="true" sz="2400" spc="-127">
                <a:solidFill>
                  <a:srgbClr val="FFEFEF"/>
                </a:solidFill>
                <a:latin typeface="Glacial Indifference Bold"/>
                <a:ea typeface="Glacial Indifference Bold"/>
                <a:cs typeface="Glacial Indifference Bold"/>
                <a:sym typeface="Glacial Indifference Bold"/>
              </a:rPr>
              <a:t>Random Forest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39743" y="-2699555"/>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48326" y="3204783"/>
            <a:ext cx="1752817" cy="1629503"/>
          </a:xfrm>
          <a:custGeom>
            <a:avLst/>
            <a:gdLst/>
            <a:ahLst/>
            <a:cxnLst/>
            <a:rect r="r" b="b" t="t" l="l"/>
            <a:pathLst>
              <a:path h="1629503" w="1752817">
                <a:moveTo>
                  <a:pt x="0" y="0"/>
                </a:moveTo>
                <a:lnTo>
                  <a:pt x="1752817" y="0"/>
                </a:lnTo>
                <a:lnTo>
                  <a:pt x="1752817" y="1629503"/>
                </a:lnTo>
                <a:lnTo>
                  <a:pt x="0" y="1629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63174" y="466890"/>
            <a:ext cx="12011024" cy="8974931"/>
            <a:chOff x="0" y="0"/>
            <a:chExt cx="2132860" cy="1593725"/>
          </a:xfrm>
        </p:grpSpPr>
        <p:sp>
          <p:nvSpPr>
            <p:cNvPr name="Freeform 5" id="5"/>
            <p:cNvSpPr/>
            <p:nvPr/>
          </p:nvSpPr>
          <p:spPr>
            <a:xfrm flipH="false" flipV="false" rot="0">
              <a:off x="0" y="0"/>
              <a:ext cx="2132860" cy="1593725"/>
            </a:xfrm>
            <a:custGeom>
              <a:avLst/>
              <a:gdLst/>
              <a:ahLst/>
              <a:cxnLst/>
              <a:rect r="r" b="b" t="t" l="l"/>
              <a:pathLst>
                <a:path h="1593725" w="2132860">
                  <a:moveTo>
                    <a:pt x="0" y="0"/>
                  </a:moveTo>
                  <a:lnTo>
                    <a:pt x="2132860" y="0"/>
                  </a:lnTo>
                  <a:lnTo>
                    <a:pt x="2132860" y="1593725"/>
                  </a:lnTo>
                  <a:lnTo>
                    <a:pt x="0" y="1593725"/>
                  </a:lnTo>
                  <a:close/>
                </a:path>
              </a:pathLst>
            </a:custGeom>
            <a:blipFill>
              <a:blip r:embed="rId6"/>
              <a:stretch>
                <a:fillRect l="-26" t="0" r="-26" b="0"/>
              </a:stretch>
            </a:blipFill>
          </p:spPr>
        </p:sp>
      </p:grpSp>
      <p:grpSp>
        <p:nvGrpSpPr>
          <p:cNvPr name="Group 6" id="6"/>
          <p:cNvGrpSpPr/>
          <p:nvPr/>
        </p:nvGrpSpPr>
        <p:grpSpPr>
          <a:xfrm rot="0">
            <a:off x="12445026" y="4019534"/>
            <a:ext cx="5756117" cy="6258675"/>
            <a:chOff x="0" y="0"/>
            <a:chExt cx="1516014" cy="1648375"/>
          </a:xfrm>
        </p:grpSpPr>
        <p:sp>
          <p:nvSpPr>
            <p:cNvPr name="Freeform 7" id="7"/>
            <p:cNvSpPr/>
            <p:nvPr/>
          </p:nvSpPr>
          <p:spPr>
            <a:xfrm flipH="false" flipV="false" rot="0">
              <a:off x="0" y="0"/>
              <a:ext cx="1516014" cy="1648375"/>
            </a:xfrm>
            <a:custGeom>
              <a:avLst/>
              <a:gdLst/>
              <a:ahLst/>
              <a:cxnLst/>
              <a:rect r="r" b="b" t="t" l="l"/>
              <a:pathLst>
                <a:path h="1648375" w="1516014">
                  <a:moveTo>
                    <a:pt x="0" y="0"/>
                  </a:moveTo>
                  <a:lnTo>
                    <a:pt x="1516014" y="0"/>
                  </a:lnTo>
                  <a:lnTo>
                    <a:pt x="1516014" y="1648375"/>
                  </a:lnTo>
                  <a:lnTo>
                    <a:pt x="0" y="1648375"/>
                  </a:lnTo>
                  <a:close/>
                </a:path>
              </a:pathLst>
            </a:custGeom>
            <a:solidFill>
              <a:srgbClr val="031AB8"/>
            </a:solidFill>
          </p:spPr>
        </p:sp>
        <p:sp>
          <p:nvSpPr>
            <p:cNvPr name="TextBox 8" id="8"/>
            <p:cNvSpPr txBox="true"/>
            <p:nvPr/>
          </p:nvSpPr>
          <p:spPr>
            <a:xfrm>
              <a:off x="0" y="-38100"/>
              <a:ext cx="1516014" cy="16864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554572" y="8674995"/>
            <a:ext cx="5656640" cy="2989692"/>
            <a:chOff x="0" y="0"/>
            <a:chExt cx="1489815" cy="787409"/>
          </a:xfrm>
        </p:grpSpPr>
        <p:sp>
          <p:nvSpPr>
            <p:cNvPr name="Freeform 10" id="10"/>
            <p:cNvSpPr/>
            <p:nvPr/>
          </p:nvSpPr>
          <p:spPr>
            <a:xfrm flipH="false" flipV="false" rot="0">
              <a:off x="0" y="0"/>
              <a:ext cx="1489815" cy="787409"/>
            </a:xfrm>
            <a:custGeom>
              <a:avLst/>
              <a:gdLst/>
              <a:ahLst/>
              <a:cxnLst/>
              <a:rect r="r" b="b" t="t" l="l"/>
              <a:pathLst>
                <a:path h="787409" w="1489815">
                  <a:moveTo>
                    <a:pt x="0" y="0"/>
                  </a:moveTo>
                  <a:lnTo>
                    <a:pt x="1489815" y="0"/>
                  </a:lnTo>
                  <a:lnTo>
                    <a:pt x="1489815" y="787409"/>
                  </a:lnTo>
                  <a:lnTo>
                    <a:pt x="0" y="787409"/>
                  </a:lnTo>
                  <a:close/>
                </a:path>
              </a:pathLst>
            </a:custGeom>
            <a:solidFill>
              <a:srgbClr val="FFC500"/>
            </a:solidFill>
          </p:spPr>
        </p:sp>
        <p:sp>
          <p:nvSpPr>
            <p:cNvPr name="TextBox 11" id="11"/>
            <p:cNvSpPr txBox="true"/>
            <p:nvPr/>
          </p:nvSpPr>
          <p:spPr>
            <a:xfrm>
              <a:off x="0" y="-38100"/>
              <a:ext cx="1489815" cy="825509"/>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4205112" y="9564057"/>
            <a:ext cx="3767648" cy="365760"/>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Modeling Machine Learning</a:t>
            </a:r>
          </a:p>
        </p:txBody>
      </p:sp>
      <p:sp>
        <p:nvSpPr>
          <p:cNvPr name="TextBox 13" id="13"/>
          <p:cNvSpPr txBox="true"/>
          <p:nvPr/>
        </p:nvSpPr>
        <p:spPr>
          <a:xfrm rot="0">
            <a:off x="12673410" y="728271"/>
            <a:ext cx="5299350" cy="2476512"/>
          </a:xfrm>
          <a:prstGeom prst="rect">
            <a:avLst/>
          </a:prstGeom>
        </p:spPr>
        <p:txBody>
          <a:bodyPr anchor="t" rtlCol="false" tIns="0" lIns="0" bIns="0" rIns="0">
            <a:spAutoFit/>
          </a:bodyPr>
          <a:lstStyle/>
          <a:p>
            <a:pPr algn="l">
              <a:lnSpc>
                <a:spcPts val="6300"/>
              </a:lnSpc>
            </a:pPr>
            <a:r>
              <a:rPr lang="en-US" b="true" sz="7000" spc="-42">
                <a:solidFill>
                  <a:srgbClr val="05103C"/>
                </a:solidFill>
                <a:latin typeface="TS Damas Sans Bold"/>
                <a:ea typeface="TS Damas Sans Bold"/>
                <a:cs typeface="TS Damas Sans Bold"/>
                <a:sym typeface="TS Damas Sans Bold"/>
              </a:rPr>
              <a:t>SCATTERPLOT ACTUAL VS PREDICT </a:t>
            </a:r>
          </a:p>
        </p:txBody>
      </p:sp>
      <p:sp>
        <p:nvSpPr>
          <p:cNvPr name="TextBox 14" id="14"/>
          <p:cNvSpPr txBox="true"/>
          <p:nvPr/>
        </p:nvSpPr>
        <p:spPr>
          <a:xfrm rot="0">
            <a:off x="12531883" y="4070527"/>
            <a:ext cx="5603826" cy="4604468"/>
          </a:xfrm>
          <a:prstGeom prst="rect">
            <a:avLst/>
          </a:prstGeom>
        </p:spPr>
        <p:txBody>
          <a:bodyPr anchor="t" rtlCol="false" tIns="0" lIns="0" bIns="0" rIns="0">
            <a:spAutoFit/>
          </a:bodyPr>
          <a:lstStyle/>
          <a:p>
            <a:pPr algn="just">
              <a:lnSpc>
                <a:spcPts val="2100"/>
              </a:lnSpc>
            </a:pPr>
            <a:r>
              <a:rPr lang="en-US" sz="1500">
                <a:solidFill>
                  <a:srgbClr val="FFEFEF"/>
                </a:solidFill>
                <a:latin typeface="Glacial Indifference"/>
                <a:ea typeface="Glacial Indifference"/>
                <a:cs typeface="Glacial Indifference"/>
                <a:sym typeface="Glacial Indifference"/>
              </a:rPr>
              <a:t>- </a:t>
            </a:r>
            <a:r>
              <a:rPr lang="en-US" sz="1500" b="true">
                <a:solidFill>
                  <a:srgbClr val="FFEFEF"/>
                </a:solidFill>
                <a:latin typeface="Glacial Indifference Bold"/>
                <a:ea typeface="Glacial Indifference Bold"/>
                <a:cs typeface="Glacial Indifference Bold"/>
                <a:sym typeface="Glacial Indifference Bold"/>
              </a:rPr>
              <a:t>Prediksi Akurat Secara Umum</a:t>
            </a:r>
          </a:p>
          <a:p>
            <a:pPr algn="just">
              <a:lnSpc>
                <a:spcPts val="2100"/>
              </a:lnSpc>
            </a:pPr>
            <a:r>
              <a:rPr lang="en-US" sz="1500">
                <a:solidFill>
                  <a:srgbClr val="FFEFEF"/>
                </a:solidFill>
                <a:latin typeface="Glacial Indifference"/>
                <a:ea typeface="Glacial Indifference"/>
                <a:cs typeface="Glacial Indifference"/>
                <a:sym typeface="Glacial Indifference"/>
              </a:rPr>
              <a:t>Sebagian besar titik berada dekat g</a:t>
            </a:r>
            <a:r>
              <a:rPr lang="en-US" sz="1500">
                <a:solidFill>
                  <a:srgbClr val="FFEFEF"/>
                </a:solidFill>
                <a:latin typeface="Glacial Indifference"/>
                <a:ea typeface="Glacial Indifference"/>
                <a:cs typeface="Glacial Indifference"/>
                <a:sym typeface="Glacial Indifference"/>
              </a:rPr>
              <a:t>aris ideal → model cukup presisi.</a:t>
            </a:r>
          </a:p>
          <a:p>
            <a:pPr algn="just">
              <a:lnSpc>
                <a:spcPts val="2100"/>
              </a:lnSpc>
            </a:pPr>
          </a:p>
          <a:p>
            <a:pPr algn="just">
              <a:lnSpc>
                <a:spcPts val="2100"/>
              </a:lnSpc>
            </a:pPr>
            <a:r>
              <a:rPr lang="en-US" sz="1500">
                <a:solidFill>
                  <a:srgbClr val="FFEFEF"/>
                </a:solidFill>
                <a:latin typeface="Glacial Indifference"/>
                <a:ea typeface="Glacial Indifference"/>
                <a:cs typeface="Glacial Indifference"/>
                <a:sym typeface="Glacial Indifference"/>
              </a:rPr>
              <a:t>- </a:t>
            </a:r>
            <a:r>
              <a:rPr lang="en-US" sz="1500" b="true">
                <a:solidFill>
                  <a:srgbClr val="FFEFEF"/>
                </a:solidFill>
                <a:latin typeface="Glacial Indifference Bold"/>
                <a:ea typeface="Glacial Indifference Bold"/>
                <a:cs typeface="Glacial Indifference Bold"/>
                <a:sym typeface="Glacial Indifference Bold"/>
              </a:rPr>
              <a:t>Pola Penyebaran Seimbang</a:t>
            </a:r>
          </a:p>
          <a:p>
            <a:pPr algn="just">
              <a:lnSpc>
                <a:spcPts val="2100"/>
              </a:lnSpc>
            </a:pPr>
            <a:r>
              <a:rPr lang="en-US" sz="1500">
                <a:solidFill>
                  <a:srgbClr val="FFEFEF"/>
                </a:solidFill>
                <a:latin typeface="Glacial Indifference"/>
                <a:ea typeface="Glacial Indifference"/>
                <a:cs typeface="Glacial Indifference"/>
                <a:sym typeface="Glacial Indifference"/>
              </a:rPr>
              <a:t>Tidak terlihat kecenderungan over/underpredict yang konsisten.</a:t>
            </a:r>
          </a:p>
          <a:p>
            <a:pPr algn="just">
              <a:lnSpc>
                <a:spcPts val="2100"/>
              </a:lnSpc>
            </a:pPr>
          </a:p>
          <a:p>
            <a:pPr algn="just">
              <a:lnSpc>
                <a:spcPts val="2100"/>
              </a:lnSpc>
            </a:pPr>
            <a:r>
              <a:rPr lang="en-US" sz="1500" b="true">
                <a:solidFill>
                  <a:srgbClr val="FFEFEF"/>
                </a:solidFill>
                <a:latin typeface="Glacial Indifference Bold"/>
                <a:ea typeface="Glacial Indifference Bold"/>
                <a:cs typeface="Glacial Indifference Bold"/>
                <a:sym typeface="Glacial Indifference Bold"/>
              </a:rPr>
              <a:t>-</a:t>
            </a:r>
            <a:r>
              <a:rPr lang="en-US" sz="1500" b="true">
                <a:solidFill>
                  <a:srgbClr val="FFEFEF"/>
                </a:solidFill>
                <a:latin typeface="Glacial Indifference Bold"/>
                <a:ea typeface="Glacial Indifference Bold"/>
                <a:cs typeface="Glacial Indifference Bold"/>
                <a:sym typeface="Glacial Indifference Bold"/>
              </a:rPr>
              <a:t> Deviasi pada Harga Tinggi</a:t>
            </a:r>
          </a:p>
          <a:p>
            <a:pPr algn="just">
              <a:lnSpc>
                <a:spcPts val="2100"/>
              </a:lnSpc>
            </a:pPr>
            <a:r>
              <a:rPr lang="en-US" sz="1500">
                <a:solidFill>
                  <a:srgbClr val="FFEFEF"/>
                </a:solidFill>
                <a:latin typeface="Glacial Indifference"/>
                <a:ea typeface="Glacial Indifference"/>
                <a:cs typeface="Glacial Indifference"/>
                <a:sym typeface="Glacial Indifference"/>
              </a:rPr>
              <a:t>Error membesar pada harga tinggi — disebabkan variabilitas alam</a:t>
            </a:r>
            <a:r>
              <a:rPr lang="en-US" sz="1500">
                <a:solidFill>
                  <a:srgbClr val="FFEFEF"/>
                </a:solidFill>
                <a:latin typeface="Glacial Indifference"/>
                <a:ea typeface="Glacial Indifference"/>
                <a:cs typeface="Glacial Indifference"/>
                <a:sym typeface="Glacial Indifference"/>
              </a:rPr>
              <a:t>i</a:t>
            </a:r>
            <a:r>
              <a:rPr lang="en-US" sz="1500">
                <a:solidFill>
                  <a:srgbClr val="FFEFEF"/>
                </a:solidFill>
                <a:latin typeface="Glacial Indifference"/>
                <a:ea typeface="Glacial Indifference"/>
                <a:cs typeface="Glacial Indifference"/>
                <a:sym typeface="Glacial Indifference"/>
              </a:rPr>
              <a:t> &amp; data sedikit.</a:t>
            </a:r>
          </a:p>
          <a:p>
            <a:pPr algn="just">
              <a:lnSpc>
                <a:spcPts val="2100"/>
              </a:lnSpc>
            </a:pPr>
          </a:p>
          <a:p>
            <a:pPr algn="just">
              <a:lnSpc>
                <a:spcPts val="2100"/>
              </a:lnSpc>
            </a:pPr>
            <a:r>
              <a:rPr lang="en-US" sz="1500" b="true">
                <a:solidFill>
                  <a:srgbClr val="FFEFEF"/>
                </a:solidFill>
                <a:latin typeface="Glacial Indifference Bold"/>
                <a:ea typeface="Glacial Indifference Bold"/>
                <a:cs typeface="Glacial Indifference Bold"/>
                <a:sym typeface="Glacial Indifference Bold"/>
              </a:rPr>
              <a:t>- Akurasi Baik di Harga Menengah</a:t>
            </a:r>
          </a:p>
          <a:p>
            <a:pPr algn="just">
              <a:lnSpc>
                <a:spcPts val="2100"/>
              </a:lnSpc>
            </a:pPr>
            <a:r>
              <a:rPr lang="en-US" sz="1500">
                <a:solidFill>
                  <a:srgbClr val="FFEFEF"/>
                </a:solidFill>
                <a:latin typeface="Glacial Indifference"/>
                <a:ea typeface="Glacial Indifference"/>
                <a:cs typeface="Glacial Indifference"/>
                <a:sym typeface="Glacial Indifference"/>
              </a:rPr>
              <a:t>Prediksi paling rapat di rentang harga umum → sesuai sebaran data.</a:t>
            </a:r>
          </a:p>
          <a:p>
            <a:pPr algn="just">
              <a:lnSpc>
                <a:spcPts val="2100"/>
              </a:lnSpc>
            </a:pPr>
          </a:p>
          <a:p>
            <a:pPr algn="just">
              <a:lnSpc>
                <a:spcPts val="2100"/>
              </a:lnSpc>
            </a:pPr>
          </a:p>
          <a:p>
            <a:pPr algn="just">
              <a:lnSpc>
                <a:spcPts val="272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E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40812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39059" y="3382713"/>
            <a:ext cx="6492021" cy="5036792"/>
            <a:chOff x="0" y="0"/>
            <a:chExt cx="1005784" cy="780331"/>
          </a:xfrm>
        </p:grpSpPr>
        <p:sp>
          <p:nvSpPr>
            <p:cNvPr name="Freeform 4" id="4"/>
            <p:cNvSpPr/>
            <p:nvPr/>
          </p:nvSpPr>
          <p:spPr>
            <a:xfrm flipH="false" flipV="false" rot="0">
              <a:off x="0" y="0"/>
              <a:ext cx="1005784" cy="780331"/>
            </a:xfrm>
            <a:custGeom>
              <a:avLst/>
              <a:gdLst/>
              <a:ahLst/>
              <a:cxnLst/>
              <a:rect r="r" b="b" t="t" l="l"/>
              <a:pathLst>
                <a:path h="780331" w="1005784">
                  <a:moveTo>
                    <a:pt x="0" y="0"/>
                  </a:moveTo>
                  <a:lnTo>
                    <a:pt x="1005784" y="0"/>
                  </a:lnTo>
                  <a:lnTo>
                    <a:pt x="1005784" y="780331"/>
                  </a:lnTo>
                  <a:lnTo>
                    <a:pt x="0" y="780331"/>
                  </a:lnTo>
                  <a:close/>
                </a:path>
              </a:pathLst>
            </a:custGeom>
            <a:blipFill>
              <a:blip r:embed="rId4"/>
              <a:stretch>
                <a:fillRect l="-44252" t="-5737" r="-5999" b="-23290"/>
              </a:stretch>
            </a:blipFill>
          </p:spPr>
        </p:sp>
      </p:grpSp>
      <p:sp>
        <p:nvSpPr>
          <p:cNvPr name="TextBox 5" id="5"/>
          <p:cNvSpPr txBox="true"/>
          <p:nvPr/>
        </p:nvSpPr>
        <p:spPr>
          <a:xfrm rot="0">
            <a:off x="1539059" y="1378603"/>
            <a:ext cx="13550054" cy="1804085"/>
          </a:xfrm>
          <a:prstGeom prst="rect">
            <a:avLst/>
          </a:prstGeom>
        </p:spPr>
        <p:txBody>
          <a:bodyPr anchor="t" rtlCol="false" tIns="0" lIns="0" bIns="0" rIns="0">
            <a:spAutoFit/>
          </a:bodyPr>
          <a:lstStyle/>
          <a:p>
            <a:pPr algn="l">
              <a:lnSpc>
                <a:spcPts val="6841"/>
              </a:lnSpc>
            </a:pPr>
            <a:r>
              <a:rPr lang="en-US" b="true" sz="7601" spc="-45">
                <a:solidFill>
                  <a:srgbClr val="05103C"/>
                </a:solidFill>
                <a:latin typeface="TS Damas Sans Bold"/>
                <a:ea typeface="TS Damas Sans Bold"/>
                <a:cs typeface="TS Damas Sans Bold"/>
                <a:sym typeface="TS Damas Sans Bold"/>
              </a:rPr>
              <a:t>FEATURE IMPORTANS &amp; ANALIS RESIDUAL</a:t>
            </a:r>
          </a:p>
        </p:txBody>
      </p:sp>
      <p:sp>
        <p:nvSpPr>
          <p:cNvPr name="TextBox 6" id="6"/>
          <p:cNvSpPr txBox="true"/>
          <p:nvPr/>
        </p:nvSpPr>
        <p:spPr>
          <a:xfrm rot="0">
            <a:off x="12735618" y="8665941"/>
            <a:ext cx="4013323" cy="365824"/>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www.reallygreatsite.com</a:t>
            </a:r>
          </a:p>
        </p:txBody>
      </p:sp>
      <p:grpSp>
        <p:nvGrpSpPr>
          <p:cNvPr name="Group 7" id="7"/>
          <p:cNvGrpSpPr/>
          <p:nvPr/>
        </p:nvGrpSpPr>
        <p:grpSpPr>
          <a:xfrm rot="0">
            <a:off x="8031080" y="3382713"/>
            <a:ext cx="8717861" cy="2518396"/>
            <a:chOff x="0" y="0"/>
            <a:chExt cx="2296062" cy="663281"/>
          </a:xfrm>
        </p:grpSpPr>
        <p:sp>
          <p:nvSpPr>
            <p:cNvPr name="Freeform 8" id="8"/>
            <p:cNvSpPr/>
            <p:nvPr/>
          </p:nvSpPr>
          <p:spPr>
            <a:xfrm flipH="false" flipV="false" rot="0">
              <a:off x="0" y="0"/>
              <a:ext cx="2296062" cy="663281"/>
            </a:xfrm>
            <a:custGeom>
              <a:avLst/>
              <a:gdLst/>
              <a:ahLst/>
              <a:cxnLst/>
              <a:rect r="r" b="b" t="t" l="l"/>
              <a:pathLst>
                <a:path h="663281" w="2296062">
                  <a:moveTo>
                    <a:pt x="0" y="0"/>
                  </a:moveTo>
                  <a:lnTo>
                    <a:pt x="2296062" y="0"/>
                  </a:lnTo>
                  <a:lnTo>
                    <a:pt x="2296062" y="663281"/>
                  </a:lnTo>
                  <a:lnTo>
                    <a:pt x="0" y="663281"/>
                  </a:lnTo>
                  <a:close/>
                </a:path>
              </a:pathLst>
            </a:custGeom>
            <a:solidFill>
              <a:srgbClr val="0050BB"/>
            </a:solidFill>
          </p:spPr>
        </p:sp>
        <p:sp>
          <p:nvSpPr>
            <p:cNvPr name="TextBox 9" id="9"/>
            <p:cNvSpPr txBox="true"/>
            <p:nvPr/>
          </p:nvSpPr>
          <p:spPr>
            <a:xfrm>
              <a:off x="0" y="-38100"/>
              <a:ext cx="2296062" cy="70138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031080" y="5901109"/>
            <a:ext cx="8717861" cy="2518396"/>
            <a:chOff x="0" y="0"/>
            <a:chExt cx="2296062" cy="663281"/>
          </a:xfrm>
        </p:grpSpPr>
        <p:sp>
          <p:nvSpPr>
            <p:cNvPr name="Freeform 11" id="11"/>
            <p:cNvSpPr/>
            <p:nvPr/>
          </p:nvSpPr>
          <p:spPr>
            <a:xfrm flipH="false" flipV="false" rot="0">
              <a:off x="0" y="0"/>
              <a:ext cx="2296062" cy="663281"/>
            </a:xfrm>
            <a:custGeom>
              <a:avLst/>
              <a:gdLst/>
              <a:ahLst/>
              <a:cxnLst/>
              <a:rect r="r" b="b" t="t" l="l"/>
              <a:pathLst>
                <a:path h="663281" w="2296062">
                  <a:moveTo>
                    <a:pt x="0" y="0"/>
                  </a:moveTo>
                  <a:lnTo>
                    <a:pt x="2296062" y="0"/>
                  </a:lnTo>
                  <a:lnTo>
                    <a:pt x="2296062" y="663281"/>
                  </a:lnTo>
                  <a:lnTo>
                    <a:pt x="0" y="663281"/>
                  </a:lnTo>
                  <a:close/>
                </a:path>
              </a:pathLst>
            </a:custGeom>
            <a:solidFill>
              <a:srgbClr val="FFC500"/>
            </a:solidFill>
          </p:spPr>
        </p:sp>
        <p:sp>
          <p:nvSpPr>
            <p:cNvPr name="TextBox 12" id="12"/>
            <p:cNvSpPr txBox="true"/>
            <p:nvPr/>
          </p:nvSpPr>
          <p:spPr>
            <a:xfrm>
              <a:off x="0" y="-38100"/>
              <a:ext cx="2296062" cy="701381"/>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5089113" y="-1008755"/>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539059" y="9326976"/>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8705993" y="4302092"/>
            <a:ext cx="731071" cy="679639"/>
          </a:xfrm>
          <a:custGeom>
            <a:avLst/>
            <a:gdLst/>
            <a:ahLst/>
            <a:cxnLst/>
            <a:rect r="r" b="b" t="t" l="l"/>
            <a:pathLst>
              <a:path h="679639" w="731071">
                <a:moveTo>
                  <a:pt x="0" y="0"/>
                </a:moveTo>
                <a:lnTo>
                  <a:pt x="731071" y="0"/>
                </a:lnTo>
                <a:lnTo>
                  <a:pt x="731071" y="679639"/>
                </a:lnTo>
                <a:lnTo>
                  <a:pt x="0" y="6796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8705993" y="6820488"/>
            <a:ext cx="731071" cy="679639"/>
          </a:xfrm>
          <a:custGeom>
            <a:avLst/>
            <a:gdLst/>
            <a:ahLst/>
            <a:cxnLst/>
            <a:rect r="r" b="b" t="t" l="l"/>
            <a:pathLst>
              <a:path h="679639" w="731071">
                <a:moveTo>
                  <a:pt x="0" y="0"/>
                </a:moveTo>
                <a:lnTo>
                  <a:pt x="731071" y="0"/>
                </a:lnTo>
                <a:lnTo>
                  <a:pt x="731071" y="679639"/>
                </a:lnTo>
                <a:lnTo>
                  <a:pt x="0" y="6796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9940870" y="6567979"/>
            <a:ext cx="4329273" cy="342646"/>
          </a:xfrm>
          <a:prstGeom prst="rect">
            <a:avLst/>
          </a:prstGeom>
        </p:spPr>
        <p:txBody>
          <a:bodyPr anchor="t" rtlCol="false" tIns="0" lIns="0" bIns="0" rIns="0">
            <a:spAutoFit/>
          </a:bodyPr>
          <a:lstStyle/>
          <a:p>
            <a:pPr algn="l">
              <a:lnSpc>
                <a:spcPts val="2522"/>
              </a:lnSpc>
            </a:pPr>
            <a:r>
              <a:rPr lang="en-US" sz="2600" spc="156" b="true">
                <a:solidFill>
                  <a:srgbClr val="05103C"/>
                </a:solidFill>
                <a:latin typeface="Glacial Indifference Bold"/>
                <a:ea typeface="Glacial Indifference Bold"/>
                <a:cs typeface="Glacial Indifference Bold"/>
                <a:sym typeface="Glacial Indifference Bold"/>
              </a:rPr>
              <a:t>Analisis Residual </a:t>
            </a:r>
          </a:p>
        </p:txBody>
      </p:sp>
      <p:sp>
        <p:nvSpPr>
          <p:cNvPr name="TextBox 18" id="18"/>
          <p:cNvSpPr txBox="true"/>
          <p:nvPr/>
        </p:nvSpPr>
        <p:spPr>
          <a:xfrm rot="0">
            <a:off x="10113339" y="4494401"/>
            <a:ext cx="4329273" cy="342646"/>
          </a:xfrm>
          <a:prstGeom prst="rect">
            <a:avLst/>
          </a:prstGeom>
        </p:spPr>
        <p:txBody>
          <a:bodyPr anchor="t" rtlCol="false" tIns="0" lIns="0" bIns="0" rIns="0">
            <a:spAutoFit/>
          </a:bodyPr>
          <a:lstStyle/>
          <a:p>
            <a:pPr algn="l">
              <a:lnSpc>
                <a:spcPts val="2522"/>
              </a:lnSpc>
            </a:pPr>
            <a:r>
              <a:rPr lang="en-US" sz="2600" spc="156" b="true">
                <a:solidFill>
                  <a:srgbClr val="FFFFFF"/>
                </a:solidFill>
                <a:latin typeface="Glacial Indifference Bold"/>
                <a:ea typeface="Glacial Indifference Bold"/>
                <a:cs typeface="Glacial Indifference Bold"/>
                <a:sym typeface="Glacial Indifference Bold"/>
              </a:rPr>
              <a:t>Feature Important</a:t>
            </a:r>
          </a:p>
        </p:txBody>
      </p:sp>
      <p:sp>
        <p:nvSpPr>
          <p:cNvPr name="TextBox 19" id="19"/>
          <p:cNvSpPr txBox="true"/>
          <p:nvPr/>
        </p:nvSpPr>
        <p:spPr>
          <a:xfrm rot="0">
            <a:off x="10001113" y="7112683"/>
            <a:ext cx="5469010" cy="7372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5103C"/>
                </a:solidFill>
                <a:latin typeface="Glacial Indifference"/>
                <a:ea typeface="Glacial Indifference"/>
                <a:cs typeface="Glacial Indifference"/>
                <a:sym typeface="Glacial Indifference"/>
              </a:rPr>
              <a:t>Scatter plot Residual Vs Predic</a:t>
            </a:r>
          </a:p>
          <a:p>
            <a:pPr algn="l" marL="453390" indent="-226695" lvl="1">
              <a:lnSpc>
                <a:spcPts val="2940"/>
              </a:lnSpc>
              <a:buFont typeface="Arial"/>
              <a:buChar char="•"/>
            </a:pPr>
            <a:r>
              <a:rPr lang="en-US" sz="2100">
                <a:solidFill>
                  <a:srgbClr val="05103C"/>
                </a:solidFill>
                <a:latin typeface="Glacial Indifference"/>
                <a:ea typeface="Glacial Indifference"/>
                <a:cs typeface="Glacial Indifference"/>
                <a:sym typeface="Glacial Indifference"/>
              </a:rPr>
              <a:t>Histogram Residual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39743" y="-2699555"/>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82892" y="2634573"/>
            <a:ext cx="1752817" cy="1629503"/>
          </a:xfrm>
          <a:custGeom>
            <a:avLst/>
            <a:gdLst/>
            <a:ahLst/>
            <a:cxnLst/>
            <a:rect r="r" b="b" t="t" l="l"/>
            <a:pathLst>
              <a:path h="1629503" w="1752817">
                <a:moveTo>
                  <a:pt x="0" y="0"/>
                </a:moveTo>
                <a:lnTo>
                  <a:pt x="1752816" y="0"/>
                </a:lnTo>
                <a:lnTo>
                  <a:pt x="1752816" y="1629504"/>
                </a:lnTo>
                <a:lnTo>
                  <a:pt x="0" y="16295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63174" y="1871277"/>
            <a:ext cx="11460822" cy="6058271"/>
            <a:chOff x="0" y="0"/>
            <a:chExt cx="2996553" cy="1583999"/>
          </a:xfrm>
        </p:grpSpPr>
        <p:sp>
          <p:nvSpPr>
            <p:cNvPr name="Freeform 5" id="5"/>
            <p:cNvSpPr/>
            <p:nvPr/>
          </p:nvSpPr>
          <p:spPr>
            <a:xfrm flipH="false" flipV="false" rot="0">
              <a:off x="0" y="0"/>
              <a:ext cx="2996553" cy="1583999"/>
            </a:xfrm>
            <a:custGeom>
              <a:avLst/>
              <a:gdLst/>
              <a:ahLst/>
              <a:cxnLst/>
              <a:rect r="r" b="b" t="t" l="l"/>
              <a:pathLst>
                <a:path h="1583999" w="2996553">
                  <a:moveTo>
                    <a:pt x="0" y="0"/>
                  </a:moveTo>
                  <a:lnTo>
                    <a:pt x="2996553" y="0"/>
                  </a:lnTo>
                  <a:lnTo>
                    <a:pt x="2996553" y="1583999"/>
                  </a:lnTo>
                  <a:lnTo>
                    <a:pt x="0" y="1583999"/>
                  </a:lnTo>
                  <a:close/>
                </a:path>
              </a:pathLst>
            </a:custGeom>
            <a:blipFill>
              <a:blip r:embed="rId6"/>
              <a:stretch>
                <a:fillRect l="0" t="-1194" r="0" b="-1194"/>
              </a:stretch>
            </a:blipFill>
          </p:spPr>
        </p:sp>
      </p:grpSp>
      <p:grpSp>
        <p:nvGrpSpPr>
          <p:cNvPr name="Group 6" id="6"/>
          <p:cNvGrpSpPr/>
          <p:nvPr/>
        </p:nvGrpSpPr>
        <p:grpSpPr>
          <a:xfrm rot="0">
            <a:off x="12445026" y="4019534"/>
            <a:ext cx="5756117" cy="6258675"/>
            <a:chOff x="0" y="0"/>
            <a:chExt cx="1516014" cy="1648375"/>
          </a:xfrm>
        </p:grpSpPr>
        <p:sp>
          <p:nvSpPr>
            <p:cNvPr name="Freeform 7" id="7"/>
            <p:cNvSpPr/>
            <p:nvPr/>
          </p:nvSpPr>
          <p:spPr>
            <a:xfrm flipH="false" flipV="false" rot="0">
              <a:off x="0" y="0"/>
              <a:ext cx="1516014" cy="1648375"/>
            </a:xfrm>
            <a:custGeom>
              <a:avLst/>
              <a:gdLst/>
              <a:ahLst/>
              <a:cxnLst/>
              <a:rect r="r" b="b" t="t" l="l"/>
              <a:pathLst>
                <a:path h="1648375" w="1516014">
                  <a:moveTo>
                    <a:pt x="0" y="0"/>
                  </a:moveTo>
                  <a:lnTo>
                    <a:pt x="1516014" y="0"/>
                  </a:lnTo>
                  <a:lnTo>
                    <a:pt x="1516014" y="1648375"/>
                  </a:lnTo>
                  <a:lnTo>
                    <a:pt x="0" y="1648375"/>
                  </a:lnTo>
                  <a:close/>
                </a:path>
              </a:pathLst>
            </a:custGeom>
            <a:solidFill>
              <a:srgbClr val="031AB8"/>
            </a:solidFill>
          </p:spPr>
        </p:sp>
        <p:sp>
          <p:nvSpPr>
            <p:cNvPr name="TextBox 8" id="8"/>
            <p:cNvSpPr txBox="true"/>
            <p:nvPr/>
          </p:nvSpPr>
          <p:spPr>
            <a:xfrm>
              <a:off x="0" y="-38100"/>
              <a:ext cx="1516014" cy="16864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554572" y="8674995"/>
            <a:ext cx="5656640" cy="2989692"/>
            <a:chOff x="0" y="0"/>
            <a:chExt cx="1489815" cy="787409"/>
          </a:xfrm>
        </p:grpSpPr>
        <p:sp>
          <p:nvSpPr>
            <p:cNvPr name="Freeform 10" id="10"/>
            <p:cNvSpPr/>
            <p:nvPr/>
          </p:nvSpPr>
          <p:spPr>
            <a:xfrm flipH="false" flipV="false" rot="0">
              <a:off x="0" y="0"/>
              <a:ext cx="1489815" cy="787409"/>
            </a:xfrm>
            <a:custGeom>
              <a:avLst/>
              <a:gdLst/>
              <a:ahLst/>
              <a:cxnLst/>
              <a:rect r="r" b="b" t="t" l="l"/>
              <a:pathLst>
                <a:path h="787409" w="1489815">
                  <a:moveTo>
                    <a:pt x="0" y="0"/>
                  </a:moveTo>
                  <a:lnTo>
                    <a:pt x="1489815" y="0"/>
                  </a:lnTo>
                  <a:lnTo>
                    <a:pt x="1489815" y="787409"/>
                  </a:lnTo>
                  <a:lnTo>
                    <a:pt x="0" y="787409"/>
                  </a:lnTo>
                  <a:close/>
                </a:path>
              </a:pathLst>
            </a:custGeom>
            <a:solidFill>
              <a:srgbClr val="FFC500"/>
            </a:solidFill>
          </p:spPr>
        </p:sp>
        <p:sp>
          <p:nvSpPr>
            <p:cNvPr name="TextBox 11" id="11"/>
            <p:cNvSpPr txBox="true"/>
            <p:nvPr/>
          </p:nvSpPr>
          <p:spPr>
            <a:xfrm>
              <a:off x="0" y="-38100"/>
              <a:ext cx="1489815" cy="825509"/>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4139677" y="9540974"/>
            <a:ext cx="3996031" cy="737235"/>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Feature Importans &amp; Analis Residual</a:t>
            </a:r>
          </a:p>
        </p:txBody>
      </p:sp>
      <p:sp>
        <p:nvSpPr>
          <p:cNvPr name="TextBox 13" id="13"/>
          <p:cNvSpPr txBox="true"/>
          <p:nvPr/>
        </p:nvSpPr>
        <p:spPr>
          <a:xfrm rot="0">
            <a:off x="12673410" y="728271"/>
            <a:ext cx="5299350" cy="1676412"/>
          </a:xfrm>
          <a:prstGeom prst="rect">
            <a:avLst/>
          </a:prstGeom>
        </p:spPr>
        <p:txBody>
          <a:bodyPr anchor="t" rtlCol="false" tIns="0" lIns="0" bIns="0" rIns="0">
            <a:spAutoFit/>
          </a:bodyPr>
          <a:lstStyle/>
          <a:p>
            <a:pPr algn="l">
              <a:lnSpc>
                <a:spcPts val="6300"/>
              </a:lnSpc>
            </a:pPr>
            <a:r>
              <a:rPr lang="en-US" b="true" sz="7000" spc="-42">
                <a:solidFill>
                  <a:srgbClr val="05103C"/>
                </a:solidFill>
                <a:latin typeface="TS Damas Sans Bold"/>
                <a:ea typeface="TS Damas Sans Bold"/>
                <a:cs typeface="TS Damas Sans Bold"/>
                <a:sym typeface="TS Damas Sans Bold"/>
              </a:rPr>
              <a:t>FEATURE IMPORTANT</a:t>
            </a:r>
          </a:p>
        </p:txBody>
      </p:sp>
      <p:sp>
        <p:nvSpPr>
          <p:cNvPr name="TextBox 14" id="14"/>
          <p:cNvSpPr txBox="true"/>
          <p:nvPr/>
        </p:nvSpPr>
        <p:spPr>
          <a:xfrm rot="0">
            <a:off x="13158448" y="4311702"/>
            <a:ext cx="4329273" cy="656971"/>
          </a:xfrm>
          <a:prstGeom prst="rect">
            <a:avLst/>
          </a:prstGeom>
        </p:spPr>
        <p:txBody>
          <a:bodyPr anchor="t" rtlCol="false" tIns="0" lIns="0" bIns="0" rIns="0">
            <a:spAutoFit/>
          </a:bodyPr>
          <a:lstStyle/>
          <a:p>
            <a:pPr algn="l">
              <a:lnSpc>
                <a:spcPts val="2522"/>
              </a:lnSpc>
            </a:pPr>
            <a:r>
              <a:rPr lang="en-US" sz="2600" spc="156" b="true">
                <a:solidFill>
                  <a:srgbClr val="FFEFEF"/>
                </a:solidFill>
                <a:latin typeface="Glacial Indifference Bold"/>
                <a:ea typeface="Glacial Indifference Bold"/>
                <a:cs typeface="Glacial Indifference Bold"/>
                <a:sym typeface="Glacial Indifference Bold"/>
              </a:rPr>
              <a:t>Fitur dengan dampak terbesar:</a:t>
            </a:r>
          </a:p>
        </p:txBody>
      </p:sp>
      <p:sp>
        <p:nvSpPr>
          <p:cNvPr name="TextBox 15" id="15"/>
          <p:cNvSpPr txBox="true"/>
          <p:nvPr/>
        </p:nvSpPr>
        <p:spPr>
          <a:xfrm rot="0">
            <a:off x="12899728" y="5095875"/>
            <a:ext cx="4846712" cy="370903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FFEFEF"/>
                </a:solidFill>
                <a:latin typeface="Glacial Indifference"/>
                <a:ea typeface="Glacial Indifference"/>
                <a:cs typeface="Glacial Indifference"/>
                <a:sym typeface="Glacial Indifference"/>
              </a:rPr>
              <a:t> median_income : Semakin tinggi pendapatan, semakin tinggi harga rumah.</a:t>
            </a:r>
          </a:p>
          <a:p>
            <a:pPr algn="l" marL="453390" indent="-226695" lvl="1">
              <a:lnSpc>
                <a:spcPts val="2940"/>
              </a:lnSpc>
              <a:buFont typeface="Arial"/>
              <a:buChar char="•"/>
            </a:pPr>
            <a:r>
              <a:rPr lang="en-US" sz="2100">
                <a:solidFill>
                  <a:srgbClr val="FFEFEF"/>
                </a:solidFill>
                <a:latin typeface="Glacial Indifference"/>
                <a:ea typeface="Glacial Indifference"/>
                <a:cs typeface="Glacial Indifference"/>
                <a:sym typeface="Glacial Indifference"/>
              </a:rPr>
              <a:t> longitude/ latitude : Lokasi geografis sangat memengaruhi harga (nilai SHAP besar).</a:t>
            </a:r>
          </a:p>
          <a:p>
            <a:pPr algn="l" marL="453390" indent="-226695" lvl="1">
              <a:lnSpc>
                <a:spcPts val="2940"/>
              </a:lnSpc>
              <a:buFont typeface="Arial"/>
              <a:buChar char="•"/>
            </a:pPr>
            <a:r>
              <a:rPr lang="en-US" sz="2100">
                <a:solidFill>
                  <a:srgbClr val="FFEFEF"/>
                </a:solidFill>
                <a:latin typeface="Glacial Indifference"/>
                <a:ea typeface="Glacial Indifference"/>
                <a:cs typeface="Glacial Indifference"/>
                <a:sym typeface="Glacial Indifference"/>
              </a:rPr>
              <a:t> housing_median_age: Usia rumah juga berdampak terhadap prediksi, tapi tidak sekuat lokasi</a:t>
            </a:r>
          </a:p>
          <a:p>
            <a:pPr algn="l">
              <a:lnSpc>
                <a:spcPts val="294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39743" y="-2699555"/>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82892" y="3204783"/>
            <a:ext cx="1752817" cy="1629503"/>
          </a:xfrm>
          <a:custGeom>
            <a:avLst/>
            <a:gdLst/>
            <a:ahLst/>
            <a:cxnLst/>
            <a:rect r="r" b="b" t="t" l="l"/>
            <a:pathLst>
              <a:path h="1629503" w="1752817">
                <a:moveTo>
                  <a:pt x="0" y="0"/>
                </a:moveTo>
                <a:lnTo>
                  <a:pt x="1752816" y="0"/>
                </a:lnTo>
                <a:lnTo>
                  <a:pt x="1752816" y="1629503"/>
                </a:lnTo>
                <a:lnTo>
                  <a:pt x="0" y="1629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63174" y="1871277"/>
            <a:ext cx="11460822" cy="7181082"/>
            <a:chOff x="0" y="0"/>
            <a:chExt cx="2996553" cy="1877570"/>
          </a:xfrm>
        </p:grpSpPr>
        <p:sp>
          <p:nvSpPr>
            <p:cNvPr name="Freeform 5" id="5"/>
            <p:cNvSpPr/>
            <p:nvPr/>
          </p:nvSpPr>
          <p:spPr>
            <a:xfrm flipH="false" flipV="false" rot="0">
              <a:off x="0" y="0"/>
              <a:ext cx="2996553" cy="1877570"/>
            </a:xfrm>
            <a:custGeom>
              <a:avLst/>
              <a:gdLst/>
              <a:ahLst/>
              <a:cxnLst/>
              <a:rect r="r" b="b" t="t" l="l"/>
              <a:pathLst>
                <a:path h="1877570" w="2996553">
                  <a:moveTo>
                    <a:pt x="0" y="0"/>
                  </a:moveTo>
                  <a:lnTo>
                    <a:pt x="2996553" y="0"/>
                  </a:lnTo>
                  <a:lnTo>
                    <a:pt x="2996553" y="1877570"/>
                  </a:lnTo>
                  <a:lnTo>
                    <a:pt x="0" y="1877570"/>
                  </a:lnTo>
                  <a:close/>
                </a:path>
              </a:pathLst>
            </a:custGeom>
            <a:blipFill>
              <a:blip r:embed="rId6"/>
              <a:stretch>
                <a:fillRect l="0" t="-879" r="0" b="-879"/>
              </a:stretch>
            </a:blipFill>
          </p:spPr>
        </p:sp>
      </p:grpSp>
      <p:grpSp>
        <p:nvGrpSpPr>
          <p:cNvPr name="Group 6" id="6"/>
          <p:cNvGrpSpPr/>
          <p:nvPr/>
        </p:nvGrpSpPr>
        <p:grpSpPr>
          <a:xfrm rot="0">
            <a:off x="12445026" y="4019534"/>
            <a:ext cx="5756117" cy="6258675"/>
            <a:chOff x="0" y="0"/>
            <a:chExt cx="1516014" cy="1648375"/>
          </a:xfrm>
        </p:grpSpPr>
        <p:sp>
          <p:nvSpPr>
            <p:cNvPr name="Freeform 7" id="7"/>
            <p:cNvSpPr/>
            <p:nvPr/>
          </p:nvSpPr>
          <p:spPr>
            <a:xfrm flipH="false" flipV="false" rot="0">
              <a:off x="0" y="0"/>
              <a:ext cx="1516014" cy="1648375"/>
            </a:xfrm>
            <a:custGeom>
              <a:avLst/>
              <a:gdLst/>
              <a:ahLst/>
              <a:cxnLst/>
              <a:rect r="r" b="b" t="t" l="l"/>
              <a:pathLst>
                <a:path h="1648375" w="1516014">
                  <a:moveTo>
                    <a:pt x="0" y="0"/>
                  </a:moveTo>
                  <a:lnTo>
                    <a:pt x="1516014" y="0"/>
                  </a:lnTo>
                  <a:lnTo>
                    <a:pt x="1516014" y="1648375"/>
                  </a:lnTo>
                  <a:lnTo>
                    <a:pt x="0" y="1648375"/>
                  </a:lnTo>
                  <a:close/>
                </a:path>
              </a:pathLst>
            </a:custGeom>
            <a:solidFill>
              <a:srgbClr val="031AB8"/>
            </a:solidFill>
          </p:spPr>
        </p:sp>
        <p:sp>
          <p:nvSpPr>
            <p:cNvPr name="TextBox 8" id="8"/>
            <p:cNvSpPr txBox="true"/>
            <p:nvPr/>
          </p:nvSpPr>
          <p:spPr>
            <a:xfrm>
              <a:off x="0" y="-38100"/>
              <a:ext cx="1516014" cy="16864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554572" y="8674995"/>
            <a:ext cx="5656640" cy="2989692"/>
            <a:chOff x="0" y="0"/>
            <a:chExt cx="1489815" cy="787409"/>
          </a:xfrm>
        </p:grpSpPr>
        <p:sp>
          <p:nvSpPr>
            <p:cNvPr name="Freeform 10" id="10"/>
            <p:cNvSpPr/>
            <p:nvPr/>
          </p:nvSpPr>
          <p:spPr>
            <a:xfrm flipH="false" flipV="false" rot="0">
              <a:off x="0" y="0"/>
              <a:ext cx="1489815" cy="787409"/>
            </a:xfrm>
            <a:custGeom>
              <a:avLst/>
              <a:gdLst/>
              <a:ahLst/>
              <a:cxnLst/>
              <a:rect r="r" b="b" t="t" l="l"/>
              <a:pathLst>
                <a:path h="787409" w="1489815">
                  <a:moveTo>
                    <a:pt x="0" y="0"/>
                  </a:moveTo>
                  <a:lnTo>
                    <a:pt x="1489815" y="0"/>
                  </a:lnTo>
                  <a:lnTo>
                    <a:pt x="1489815" y="787409"/>
                  </a:lnTo>
                  <a:lnTo>
                    <a:pt x="0" y="787409"/>
                  </a:lnTo>
                  <a:close/>
                </a:path>
              </a:pathLst>
            </a:custGeom>
            <a:solidFill>
              <a:srgbClr val="FFC2DB"/>
            </a:solidFill>
          </p:spPr>
        </p:sp>
        <p:sp>
          <p:nvSpPr>
            <p:cNvPr name="TextBox 11" id="11"/>
            <p:cNvSpPr txBox="true"/>
            <p:nvPr/>
          </p:nvSpPr>
          <p:spPr>
            <a:xfrm>
              <a:off x="0" y="-38100"/>
              <a:ext cx="1489815" cy="825509"/>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4139677" y="9540974"/>
            <a:ext cx="3996031" cy="737235"/>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Feature Importans &amp; Analis Residual</a:t>
            </a:r>
          </a:p>
        </p:txBody>
      </p:sp>
      <p:sp>
        <p:nvSpPr>
          <p:cNvPr name="TextBox 13" id="13"/>
          <p:cNvSpPr txBox="true"/>
          <p:nvPr/>
        </p:nvSpPr>
        <p:spPr>
          <a:xfrm rot="0">
            <a:off x="12445026" y="773808"/>
            <a:ext cx="5842974" cy="2126174"/>
          </a:xfrm>
          <a:prstGeom prst="rect">
            <a:avLst/>
          </a:prstGeom>
        </p:spPr>
        <p:txBody>
          <a:bodyPr anchor="t" rtlCol="false" tIns="0" lIns="0" bIns="0" rIns="0">
            <a:spAutoFit/>
          </a:bodyPr>
          <a:lstStyle/>
          <a:p>
            <a:pPr algn="l">
              <a:lnSpc>
                <a:spcPts val="5427"/>
              </a:lnSpc>
            </a:pPr>
            <a:r>
              <a:rPr lang="en-US" b="true" sz="6030" spc="-36">
                <a:solidFill>
                  <a:srgbClr val="05103C"/>
                </a:solidFill>
                <a:latin typeface="TS Damas Sans Bold"/>
                <a:ea typeface="TS Damas Sans Bold"/>
                <a:cs typeface="TS Damas Sans Bold"/>
                <a:sym typeface="TS Damas Sans Bold"/>
              </a:rPr>
              <a:t>ANALISIS RESIDUAL SCATTER PLOT RESIDUAL</a:t>
            </a:r>
          </a:p>
        </p:txBody>
      </p:sp>
      <p:sp>
        <p:nvSpPr>
          <p:cNvPr name="TextBox 14" id="14"/>
          <p:cNvSpPr txBox="true"/>
          <p:nvPr/>
        </p:nvSpPr>
        <p:spPr>
          <a:xfrm rot="0">
            <a:off x="12818990" y="4265643"/>
            <a:ext cx="4635014" cy="3770818"/>
          </a:xfrm>
          <a:prstGeom prst="rect">
            <a:avLst/>
          </a:prstGeom>
        </p:spPr>
        <p:txBody>
          <a:bodyPr anchor="t" rtlCol="false" tIns="0" lIns="0" bIns="0" rIns="0">
            <a:spAutoFit/>
          </a:bodyPr>
          <a:lstStyle/>
          <a:p>
            <a:pPr algn="l" marL="384250" indent="-192125" lvl="1">
              <a:lnSpc>
                <a:spcPts val="2491"/>
              </a:lnSpc>
              <a:buFont typeface="Arial"/>
              <a:buChar char="•"/>
            </a:pPr>
            <a:r>
              <a:rPr lang="en-US" sz="1779">
                <a:solidFill>
                  <a:srgbClr val="FFEFEF"/>
                </a:solidFill>
                <a:latin typeface="Glacial Indifference"/>
                <a:ea typeface="Glacial Indifference"/>
                <a:cs typeface="Glacial Indifference"/>
                <a:sym typeface="Glacial Indifference"/>
              </a:rPr>
              <a:t>Penyebaran Acak: menandakan model memenuhi asumsi homoskedastisitas dan tidak memiliki pola bias sistematis.</a:t>
            </a:r>
          </a:p>
          <a:p>
            <a:pPr algn="l" marL="384250" indent="-192125" lvl="1">
              <a:lnSpc>
                <a:spcPts val="2491"/>
              </a:lnSpc>
              <a:buFont typeface="Arial"/>
              <a:buChar char="•"/>
            </a:pPr>
            <a:r>
              <a:rPr lang="en-US" sz="1779">
                <a:solidFill>
                  <a:srgbClr val="FFEFEF"/>
                </a:solidFill>
                <a:latin typeface="Glacial Indifference"/>
                <a:ea typeface="Glacial Indifference"/>
                <a:cs typeface="Glacial Indifference"/>
                <a:sym typeface="Glacial Indifference"/>
              </a:rPr>
              <a:t>Sedikit Variasi Terlihat sedikit peningkatan penyebaran residual pada rentang prediksi menengah (~200.000–300.000), namun tidak signifikan.</a:t>
            </a:r>
          </a:p>
          <a:p>
            <a:pPr algn="l" marL="384250" indent="-192125" lvl="1">
              <a:lnSpc>
                <a:spcPts val="2491"/>
              </a:lnSpc>
              <a:buFont typeface="Arial"/>
              <a:buChar char="•"/>
            </a:pPr>
            <a:r>
              <a:rPr lang="en-US" sz="1779">
                <a:solidFill>
                  <a:srgbClr val="FFEFEF"/>
                </a:solidFill>
                <a:latin typeface="Glacial Indifference"/>
                <a:ea typeface="Glacial Indifference"/>
                <a:cs typeface="Glacial Indifference"/>
                <a:sym typeface="Glacial Indifference"/>
              </a:rPr>
              <a:t>Pola residual yang acak mendukung bahwa model tidak underfitting maupunoverfitting, dan mampu menangkap struktur data dengan baik</a:t>
            </a:r>
          </a:p>
          <a:p>
            <a:pPr algn="l">
              <a:lnSpc>
                <a:spcPts val="2491"/>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39743" y="-2699555"/>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7693" y="589806"/>
            <a:ext cx="1752817" cy="1629503"/>
          </a:xfrm>
          <a:custGeom>
            <a:avLst/>
            <a:gdLst/>
            <a:ahLst/>
            <a:cxnLst/>
            <a:rect r="r" b="b" t="t" l="l"/>
            <a:pathLst>
              <a:path h="1629503" w="1752817">
                <a:moveTo>
                  <a:pt x="0" y="0"/>
                </a:moveTo>
                <a:lnTo>
                  <a:pt x="1752817" y="0"/>
                </a:lnTo>
                <a:lnTo>
                  <a:pt x="1752817" y="1629503"/>
                </a:lnTo>
                <a:lnTo>
                  <a:pt x="0" y="1629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63174" y="1871277"/>
            <a:ext cx="11460822" cy="7717322"/>
            <a:chOff x="0" y="0"/>
            <a:chExt cx="2996553" cy="2017775"/>
          </a:xfrm>
        </p:grpSpPr>
        <p:sp>
          <p:nvSpPr>
            <p:cNvPr name="Freeform 5" id="5"/>
            <p:cNvSpPr/>
            <p:nvPr/>
          </p:nvSpPr>
          <p:spPr>
            <a:xfrm flipH="false" flipV="false" rot="0">
              <a:off x="0" y="0"/>
              <a:ext cx="2996553" cy="2017775"/>
            </a:xfrm>
            <a:custGeom>
              <a:avLst/>
              <a:gdLst/>
              <a:ahLst/>
              <a:cxnLst/>
              <a:rect r="r" b="b" t="t" l="l"/>
              <a:pathLst>
                <a:path h="2017775" w="2996553">
                  <a:moveTo>
                    <a:pt x="0" y="0"/>
                  </a:moveTo>
                  <a:lnTo>
                    <a:pt x="2996553" y="0"/>
                  </a:lnTo>
                  <a:lnTo>
                    <a:pt x="2996553" y="2017775"/>
                  </a:lnTo>
                  <a:lnTo>
                    <a:pt x="0" y="2017775"/>
                  </a:lnTo>
                  <a:close/>
                </a:path>
              </a:pathLst>
            </a:custGeom>
            <a:blipFill>
              <a:blip r:embed="rId6"/>
              <a:stretch>
                <a:fillRect l="-1509" t="0" r="-1509" b="0"/>
              </a:stretch>
            </a:blipFill>
          </p:spPr>
        </p:sp>
      </p:grpSp>
      <p:grpSp>
        <p:nvGrpSpPr>
          <p:cNvPr name="Group 6" id="6"/>
          <p:cNvGrpSpPr/>
          <p:nvPr/>
        </p:nvGrpSpPr>
        <p:grpSpPr>
          <a:xfrm rot="0">
            <a:off x="12379591" y="1404558"/>
            <a:ext cx="5756117" cy="8873651"/>
            <a:chOff x="0" y="0"/>
            <a:chExt cx="1516014" cy="2337093"/>
          </a:xfrm>
        </p:grpSpPr>
        <p:sp>
          <p:nvSpPr>
            <p:cNvPr name="Freeform 7" id="7"/>
            <p:cNvSpPr/>
            <p:nvPr/>
          </p:nvSpPr>
          <p:spPr>
            <a:xfrm flipH="false" flipV="false" rot="0">
              <a:off x="0" y="0"/>
              <a:ext cx="1516014" cy="2337093"/>
            </a:xfrm>
            <a:custGeom>
              <a:avLst/>
              <a:gdLst/>
              <a:ahLst/>
              <a:cxnLst/>
              <a:rect r="r" b="b" t="t" l="l"/>
              <a:pathLst>
                <a:path h="2337093" w="1516014">
                  <a:moveTo>
                    <a:pt x="0" y="0"/>
                  </a:moveTo>
                  <a:lnTo>
                    <a:pt x="1516014" y="0"/>
                  </a:lnTo>
                  <a:lnTo>
                    <a:pt x="1516014" y="2337093"/>
                  </a:lnTo>
                  <a:lnTo>
                    <a:pt x="0" y="2337093"/>
                  </a:lnTo>
                  <a:close/>
                </a:path>
              </a:pathLst>
            </a:custGeom>
            <a:solidFill>
              <a:srgbClr val="031AB8"/>
            </a:solidFill>
          </p:spPr>
        </p:sp>
        <p:sp>
          <p:nvSpPr>
            <p:cNvPr name="TextBox 8" id="8"/>
            <p:cNvSpPr txBox="true"/>
            <p:nvPr/>
          </p:nvSpPr>
          <p:spPr>
            <a:xfrm>
              <a:off x="0" y="-38100"/>
              <a:ext cx="1516014" cy="237519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554572" y="8674995"/>
            <a:ext cx="5656640" cy="2989692"/>
            <a:chOff x="0" y="0"/>
            <a:chExt cx="1489815" cy="787409"/>
          </a:xfrm>
        </p:grpSpPr>
        <p:sp>
          <p:nvSpPr>
            <p:cNvPr name="Freeform 10" id="10"/>
            <p:cNvSpPr/>
            <p:nvPr/>
          </p:nvSpPr>
          <p:spPr>
            <a:xfrm flipH="false" flipV="false" rot="0">
              <a:off x="0" y="0"/>
              <a:ext cx="1489815" cy="787409"/>
            </a:xfrm>
            <a:custGeom>
              <a:avLst/>
              <a:gdLst/>
              <a:ahLst/>
              <a:cxnLst/>
              <a:rect r="r" b="b" t="t" l="l"/>
              <a:pathLst>
                <a:path h="787409" w="1489815">
                  <a:moveTo>
                    <a:pt x="0" y="0"/>
                  </a:moveTo>
                  <a:lnTo>
                    <a:pt x="1489815" y="0"/>
                  </a:lnTo>
                  <a:lnTo>
                    <a:pt x="1489815" y="787409"/>
                  </a:lnTo>
                  <a:lnTo>
                    <a:pt x="0" y="787409"/>
                  </a:lnTo>
                  <a:close/>
                </a:path>
              </a:pathLst>
            </a:custGeom>
            <a:solidFill>
              <a:srgbClr val="FFC500"/>
            </a:solidFill>
          </p:spPr>
        </p:sp>
        <p:sp>
          <p:nvSpPr>
            <p:cNvPr name="TextBox 11" id="11"/>
            <p:cNvSpPr txBox="true"/>
            <p:nvPr/>
          </p:nvSpPr>
          <p:spPr>
            <a:xfrm>
              <a:off x="0" y="-38100"/>
              <a:ext cx="1489815" cy="825509"/>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4139677" y="9540974"/>
            <a:ext cx="3996031" cy="737235"/>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Feature Importans &amp; Analis Residual</a:t>
            </a:r>
          </a:p>
        </p:txBody>
      </p:sp>
      <p:sp>
        <p:nvSpPr>
          <p:cNvPr name="TextBox 13" id="13"/>
          <p:cNvSpPr txBox="true"/>
          <p:nvPr/>
        </p:nvSpPr>
        <p:spPr>
          <a:xfrm rot="0">
            <a:off x="12739917" y="3871580"/>
            <a:ext cx="5842974" cy="2126174"/>
          </a:xfrm>
          <a:prstGeom prst="rect">
            <a:avLst/>
          </a:prstGeom>
        </p:spPr>
        <p:txBody>
          <a:bodyPr anchor="t" rtlCol="false" tIns="0" lIns="0" bIns="0" rIns="0">
            <a:spAutoFit/>
          </a:bodyPr>
          <a:lstStyle/>
          <a:p>
            <a:pPr algn="l">
              <a:lnSpc>
                <a:spcPts val="5427"/>
              </a:lnSpc>
            </a:pPr>
            <a:r>
              <a:rPr lang="en-US" b="true" sz="6030" spc="-36">
                <a:solidFill>
                  <a:srgbClr val="FFEFEF"/>
                </a:solidFill>
                <a:latin typeface="TS Damas Sans Bold"/>
                <a:ea typeface="TS Damas Sans Bold"/>
                <a:cs typeface="TS Damas Sans Bold"/>
                <a:sym typeface="TS Damas Sans Bold"/>
              </a:rPr>
              <a:t>ANALISIS RESIDUAL HISTOGRAM RESIDUAL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94884" y="-1254222"/>
            <a:ext cx="18781415" cy="18947203"/>
          </a:xfrm>
          <a:custGeom>
            <a:avLst/>
            <a:gdLst/>
            <a:ahLst/>
            <a:cxnLst/>
            <a:rect r="r" b="b" t="t" l="l"/>
            <a:pathLst>
              <a:path h="18947203" w="18781415">
                <a:moveTo>
                  <a:pt x="0" y="0"/>
                </a:moveTo>
                <a:lnTo>
                  <a:pt x="18781415" y="0"/>
                </a:lnTo>
                <a:lnTo>
                  <a:pt x="18781415" y="18947203"/>
                </a:lnTo>
                <a:lnTo>
                  <a:pt x="0" y="18947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0050BB"/>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0" y="323644"/>
            <a:ext cx="18288000" cy="5757378"/>
          </a:xfrm>
          <a:custGeom>
            <a:avLst/>
            <a:gdLst/>
            <a:ahLst/>
            <a:cxnLst/>
            <a:rect r="r" b="b" t="t" l="l"/>
            <a:pathLst>
              <a:path h="5757378" w="18288000">
                <a:moveTo>
                  <a:pt x="0" y="0"/>
                </a:moveTo>
                <a:lnTo>
                  <a:pt x="18288000" y="0"/>
                </a:lnTo>
                <a:lnTo>
                  <a:pt x="18288000" y="5757378"/>
                </a:lnTo>
                <a:lnTo>
                  <a:pt x="0" y="5757378"/>
                </a:lnTo>
                <a:lnTo>
                  <a:pt x="0" y="0"/>
                </a:lnTo>
                <a:close/>
              </a:path>
            </a:pathLst>
          </a:custGeom>
          <a:blipFill>
            <a:blip r:embed="rId4"/>
            <a:stretch>
              <a:fillRect l="0" t="-59645" r="0" b="-50794"/>
            </a:stretch>
          </a:blipFill>
        </p:spPr>
      </p:sp>
      <p:grpSp>
        <p:nvGrpSpPr>
          <p:cNvPr name="Group 7" id="7"/>
          <p:cNvGrpSpPr/>
          <p:nvPr/>
        </p:nvGrpSpPr>
        <p:grpSpPr>
          <a:xfrm rot="0">
            <a:off x="3419381" y="3398520"/>
            <a:ext cx="11552885" cy="5365004"/>
            <a:chOff x="0" y="0"/>
            <a:chExt cx="3042735" cy="1413005"/>
          </a:xfrm>
        </p:grpSpPr>
        <p:sp>
          <p:nvSpPr>
            <p:cNvPr name="Freeform 8" id="8"/>
            <p:cNvSpPr/>
            <p:nvPr/>
          </p:nvSpPr>
          <p:spPr>
            <a:xfrm flipH="false" flipV="false" rot="0">
              <a:off x="0" y="0"/>
              <a:ext cx="3042735" cy="1413005"/>
            </a:xfrm>
            <a:custGeom>
              <a:avLst/>
              <a:gdLst/>
              <a:ahLst/>
              <a:cxnLst/>
              <a:rect r="r" b="b" t="t" l="l"/>
              <a:pathLst>
                <a:path h="1413005" w="3042735">
                  <a:moveTo>
                    <a:pt x="0" y="0"/>
                  </a:moveTo>
                  <a:lnTo>
                    <a:pt x="3042735" y="0"/>
                  </a:lnTo>
                  <a:lnTo>
                    <a:pt x="3042735" y="1413005"/>
                  </a:lnTo>
                  <a:lnTo>
                    <a:pt x="0" y="1413005"/>
                  </a:lnTo>
                  <a:close/>
                </a:path>
              </a:pathLst>
            </a:custGeom>
            <a:solidFill>
              <a:srgbClr val="145DA0"/>
            </a:solidFill>
            <a:ln cap="sq">
              <a:noFill/>
              <a:prstDash val="solid"/>
              <a:miter/>
            </a:ln>
          </p:spPr>
        </p:sp>
        <p:sp>
          <p:nvSpPr>
            <p:cNvPr name="TextBox 9" id="9"/>
            <p:cNvSpPr txBox="true"/>
            <p:nvPr/>
          </p:nvSpPr>
          <p:spPr>
            <a:xfrm>
              <a:off x="0" y="-38100"/>
              <a:ext cx="3042735" cy="145110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0" id="10"/>
          <p:cNvSpPr/>
          <p:nvPr/>
        </p:nvSpPr>
        <p:spPr>
          <a:xfrm flipH="false" flipV="false" rot="0">
            <a:off x="2930711" y="8219379"/>
            <a:ext cx="970242" cy="901984"/>
          </a:xfrm>
          <a:custGeom>
            <a:avLst/>
            <a:gdLst/>
            <a:ahLst/>
            <a:cxnLst/>
            <a:rect r="r" b="b" t="t" l="l"/>
            <a:pathLst>
              <a:path h="901984" w="970242">
                <a:moveTo>
                  <a:pt x="0" y="0"/>
                </a:moveTo>
                <a:lnTo>
                  <a:pt x="970242" y="0"/>
                </a:lnTo>
                <a:lnTo>
                  <a:pt x="970242" y="901984"/>
                </a:lnTo>
                <a:lnTo>
                  <a:pt x="0" y="9019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487145" y="8219379"/>
            <a:ext cx="970242" cy="901984"/>
          </a:xfrm>
          <a:custGeom>
            <a:avLst/>
            <a:gdLst/>
            <a:ahLst/>
            <a:cxnLst/>
            <a:rect r="r" b="b" t="t" l="l"/>
            <a:pathLst>
              <a:path h="901984" w="970242">
                <a:moveTo>
                  <a:pt x="0" y="0"/>
                </a:moveTo>
                <a:lnTo>
                  <a:pt x="970242" y="0"/>
                </a:lnTo>
                <a:lnTo>
                  <a:pt x="970242" y="901984"/>
                </a:lnTo>
                <a:lnTo>
                  <a:pt x="0" y="9019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6166192" y="3543337"/>
            <a:ext cx="6603407" cy="1003827"/>
          </a:xfrm>
          <a:prstGeom prst="rect">
            <a:avLst/>
          </a:prstGeom>
        </p:spPr>
        <p:txBody>
          <a:bodyPr anchor="t" rtlCol="false" tIns="0" lIns="0" bIns="0" rIns="0">
            <a:spAutoFit/>
          </a:bodyPr>
          <a:lstStyle/>
          <a:p>
            <a:pPr algn="ctr" marL="0" indent="0" lvl="0">
              <a:lnSpc>
                <a:spcPts val="8195"/>
              </a:lnSpc>
              <a:spcBef>
                <a:spcPct val="0"/>
              </a:spcBef>
            </a:pPr>
            <a:r>
              <a:rPr lang="en-US" b="true" sz="5854">
                <a:solidFill>
                  <a:srgbClr val="FDFDFD"/>
                </a:solidFill>
                <a:latin typeface="Montserrat Bold"/>
                <a:ea typeface="Montserrat Bold"/>
                <a:cs typeface="Montserrat Bold"/>
                <a:sym typeface="Montserrat Bold"/>
              </a:rPr>
              <a:t>Latar Belakang</a:t>
            </a:r>
          </a:p>
        </p:txBody>
      </p:sp>
      <p:sp>
        <p:nvSpPr>
          <p:cNvPr name="TextBox 13" id="13"/>
          <p:cNvSpPr txBox="true"/>
          <p:nvPr/>
        </p:nvSpPr>
        <p:spPr>
          <a:xfrm rot="0">
            <a:off x="3948578" y="4780611"/>
            <a:ext cx="10494490" cy="3693189"/>
          </a:xfrm>
          <a:prstGeom prst="rect">
            <a:avLst/>
          </a:prstGeom>
        </p:spPr>
        <p:txBody>
          <a:bodyPr anchor="t" rtlCol="false" tIns="0" lIns="0" bIns="0" rIns="0">
            <a:spAutoFit/>
          </a:bodyPr>
          <a:lstStyle/>
          <a:p>
            <a:pPr algn="just">
              <a:lnSpc>
                <a:spcPts val="3288"/>
              </a:lnSpc>
              <a:spcBef>
                <a:spcPct val="0"/>
              </a:spcBef>
            </a:pPr>
            <a:r>
              <a:rPr lang="en-US" sz="2348" spc="-46">
                <a:solidFill>
                  <a:srgbClr val="FDFDFD"/>
                </a:solidFill>
                <a:latin typeface="Poppins"/>
                <a:ea typeface="Poppins"/>
                <a:cs typeface="Poppins"/>
                <a:sym typeface="Poppins"/>
              </a:rPr>
              <a:t>Calif</a:t>
            </a:r>
            <a:r>
              <a:rPr lang="en-US" sz="2348" spc="-46">
                <a:solidFill>
                  <a:srgbClr val="FDFDFD"/>
                </a:solidFill>
                <a:latin typeface="Poppins"/>
                <a:ea typeface="Poppins"/>
                <a:cs typeface="Poppins"/>
                <a:sym typeface="Poppins"/>
              </a:rPr>
              <a:t>ornia adalah negara bagian terpadat di AS dengan pertumbuhan ekonomi dan urbanisasi tinggi. Kenaikan harga properti mendorong kebutuhan akan informasi prediksi harga rumah yang akurat. seiring dengan pertumbuhan ekonomi dan urbanisasi yang pesat di California, kebutuhan akan hunian yang terjangkau semakin meningkat. Namun, fluktuasi harga rumah yang dipengaruhi oleh berbagai faktor lingkungan seperti pendapatan penduduk, kepadatan, dan lokasi geografis, membuat estimasi harga menjadi tantangan tersendiri bagi pelaku industri properti maupun masyarakat.</a:t>
            </a:r>
          </a:p>
        </p:txBody>
      </p:sp>
      <p:sp>
        <p:nvSpPr>
          <p:cNvPr name="TextBox 14" id="14"/>
          <p:cNvSpPr txBox="true"/>
          <p:nvPr/>
        </p:nvSpPr>
        <p:spPr>
          <a:xfrm rot="0">
            <a:off x="15531396" y="9554210"/>
            <a:ext cx="2587104" cy="389256"/>
          </a:xfrm>
          <a:prstGeom prst="rect">
            <a:avLst/>
          </a:prstGeom>
        </p:spPr>
        <p:txBody>
          <a:bodyPr anchor="t" rtlCol="false" tIns="0" lIns="0" bIns="0" rIns="0">
            <a:spAutoFit/>
          </a:bodyPr>
          <a:lstStyle/>
          <a:p>
            <a:pPr algn="ctr" marL="0" indent="0" lvl="0">
              <a:lnSpc>
                <a:spcPts val="3219"/>
              </a:lnSpc>
              <a:spcBef>
                <a:spcPct val="0"/>
              </a:spcBef>
            </a:pPr>
            <a:r>
              <a:rPr lang="en-US" b="true" sz="2299">
                <a:solidFill>
                  <a:srgbClr val="FDFDFD"/>
                </a:solidFill>
                <a:latin typeface="Montserrat Bold"/>
                <a:ea typeface="Montserrat Bold"/>
                <a:cs typeface="Montserrat Bold"/>
                <a:sym typeface="Montserrat Bold"/>
              </a:rPr>
              <a:t>Latar Belakang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EFEF"/>
        </a:solidFill>
      </p:bgPr>
    </p:bg>
    <p:spTree>
      <p:nvGrpSpPr>
        <p:cNvPr id="1" name=""/>
        <p:cNvGrpSpPr/>
        <p:nvPr/>
      </p:nvGrpSpPr>
      <p:grpSpPr>
        <a:xfrm>
          <a:off x="0" y="0"/>
          <a:ext cx="0" cy="0"/>
          <a:chOff x="0" y="0"/>
          <a:chExt cx="0" cy="0"/>
        </a:xfrm>
      </p:grpSpPr>
      <p:grpSp>
        <p:nvGrpSpPr>
          <p:cNvPr name="Group 2" id="2"/>
          <p:cNvGrpSpPr/>
          <p:nvPr/>
        </p:nvGrpSpPr>
        <p:grpSpPr>
          <a:xfrm rot="0">
            <a:off x="1028700" y="5839662"/>
            <a:ext cx="3256659" cy="1419367"/>
            <a:chOff x="0" y="0"/>
            <a:chExt cx="857721" cy="373825"/>
          </a:xfrm>
        </p:grpSpPr>
        <p:sp>
          <p:nvSpPr>
            <p:cNvPr name="Freeform 3" id="3"/>
            <p:cNvSpPr/>
            <p:nvPr/>
          </p:nvSpPr>
          <p:spPr>
            <a:xfrm flipH="false" flipV="false" rot="0">
              <a:off x="0" y="0"/>
              <a:ext cx="857721" cy="373825"/>
            </a:xfrm>
            <a:custGeom>
              <a:avLst/>
              <a:gdLst/>
              <a:ahLst/>
              <a:cxnLst/>
              <a:rect r="r" b="b" t="t" l="l"/>
              <a:pathLst>
                <a:path h="373825" w="857721">
                  <a:moveTo>
                    <a:pt x="0" y="0"/>
                  </a:moveTo>
                  <a:lnTo>
                    <a:pt x="857721" y="0"/>
                  </a:lnTo>
                  <a:lnTo>
                    <a:pt x="857721" y="373825"/>
                  </a:lnTo>
                  <a:lnTo>
                    <a:pt x="0" y="373825"/>
                  </a:lnTo>
                  <a:close/>
                </a:path>
              </a:pathLst>
            </a:custGeom>
            <a:solidFill>
              <a:srgbClr val="FFC500"/>
            </a:solidFill>
          </p:spPr>
        </p:sp>
        <p:sp>
          <p:nvSpPr>
            <p:cNvPr name="TextBox 4" id="4"/>
            <p:cNvSpPr txBox="true"/>
            <p:nvPr/>
          </p:nvSpPr>
          <p:spPr>
            <a:xfrm>
              <a:off x="0" y="-38100"/>
              <a:ext cx="857721" cy="4119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47901" y="5560933"/>
            <a:ext cx="3256659" cy="2207372"/>
            <a:chOff x="0" y="0"/>
            <a:chExt cx="857721" cy="581365"/>
          </a:xfrm>
        </p:grpSpPr>
        <p:sp>
          <p:nvSpPr>
            <p:cNvPr name="Freeform 6" id="6"/>
            <p:cNvSpPr/>
            <p:nvPr/>
          </p:nvSpPr>
          <p:spPr>
            <a:xfrm flipH="false" flipV="false" rot="0">
              <a:off x="0" y="0"/>
              <a:ext cx="857721" cy="581365"/>
            </a:xfrm>
            <a:custGeom>
              <a:avLst/>
              <a:gdLst/>
              <a:ahLst/>
              <a:cxnLst/>
              <a:rect r="r" b="b" t="t" l="l"/>
              <a:pathLst>
                <a:path h="581365" w="857721">
                  <a:moveTo>
                    <a:pt x="0" y="0"/>
                  </a:moveTo>
                  <a:lnTo>
                    <a:pt x="857721" y="0"/>
                  </a:lnTo>
                  <a:lnTo>
                    <a:pt x="857721" y="581365"/>
                  </a:lnTo>
                  <a:lnTo>
                    <a:pt x="0" y="581365"/>
                  </a:lnTo>
                  <a:close/>
                </a:path>
              </a:pathLst>
            </a:custGeom>
            <a:solidFill>
              <a:srgbClr val="FFC500"/>
            </a:solidFill>
          </p:spPr>
        </p:sp>
        <p:sp>
          <p:nvSpPr>
            <p:cNvPr name="TextBox 7" id="7"/>
            <p:cNvSpPr txBox="true"/>
            <p:nvPr/>
          </p:nvSpPr>
          <p:spPr>
            <a:xfrm>
              <a:off x="0" y="-38100"/>
              <a:ext cx="857721" cy="6194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866485" y="4877253"/>
            <a:ext cx="3256659" cy="3505925"/>
            <a:chOff x="0" y="0"/>
            <a:chExt cx="857721" cy="923371"/>
          </a:xfrm>
        </p:grpSpPr>
        <p:sp>
          <p:nvSpPr>
            <p:cNvPr name="Freeform 9" id="9"/>
            <p:cNvSpPr/>
            <p:nvPr/>
          </p:nvSpPr>
          <p:spPr>
            <a:xfrm flipH="false" flipV="false" rot="0">
              <a:off x="0" y="0"/>
              <a:ext cx="857721" cy="923371"/>
            </a:xfrm>
            <a:custGeom>
              <a:avLst/>
              <a:gdLst/>
              <a:ahLst/>
              <a:cxnLst/>
              <a:rect r="r" b="b" t="t" l="l"/>
              <a:pathLst>
                <a:path h="923371" w="857721">
                  <a:moveTo>
                    <a:pt x="0" y="0"/>
                  </a:moveTo>
                  <a:lnTo>
                    <a:pt x="857721" y="0"/>
                  </a:lnTo>
                  <a:lnTo>
                    <a:pt x="857721" y="923371"/>
                  </a:lnTo>
                  <a:lnTo>
                    <a:pt x="0" y="923371"/>
                  </a:lnTo>
                  <a:close/>
                </a:path>
              </a:pathLst>
            </a:custGeom>
            <a:solidFill>
              <a:srgbClr val="FFC500"/>
            </a:solidFill>
          </p:spPr>
        </p:sp>
        <p:sp>
          <p:nvSpPr>
            <p:cNvPr name="TextBox 10" id="10"/>
            <p:cNvSpPr txBox="true"/>
            <p:nvPr/>
          </p:nvSpPr>
          <p:spPr>
            <a:xfrm>
              <a:off x="0" y="-38100"/>
              <a:ext cx="857721" cy="96147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350" y="-2514158"/>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5205891" y="-141498"/>
            <a:ext cx="3086100" cy="5143500"/>
            <a:chOff x="0" y="0"/>
            <a:chExt cx="812800" cy="1354667"/>
          </a:xfrm>
        </p:grpSpPr>
        <p:sp>
          <p:nvSpPr>
            <p:cNvPr name="Freeform 13" id="13"/>
            <p:cNvSpPr/>
            <p:nvPr/>
          </p:nvSpPr>
          <p:spPr>
            <a:xfrm flipH="false" flipV="false" rot="0">
              <a:off x="0" y="0"/>
              <a:ext cx="812800" cy="1354667"/>
            </a:xfrm>
            <a:custGeom>
              <a:avLst/>
              <a:gdLst/>
              <a:ahLst/>
              <a:cxnLst/>
              <a:rect r="r" b="b" t="t" l="l"/>
              <a:pathLst>
                <a:path h="1354667" w="812800">
                  <a:moveTo>
                    <a:pt x="0" y="0"/>
                  </a:moveTo>
                  <a:lnTo>
                    <a:pt x="812800" y="0"/>
                  </a:lnTo>
                  <a:lnTo>
                    <a:pt x="812800" y="1354667"/>
                  </a:lnTo>
                  <a:lnTo>
                    <a:pt x="0" y="1354667"/>
                  </a:lnTo>
                  <a:close/>
                </a:path>
              </a:pathLst>
            </a:custGeom>
            <a:solidFill>
              <a:srgbClr val="FFC2DB"/>
            </a:solidFill>
          </p:spPr>
        </p:sp>
        <p:sp>
          <p:nvSpPr>
            <p:cNvPr name="TextBox 14" id="14"/>
            <p:cNvSpPr txBox="true"/>
            <p:nvPr/>
          </p:nvSpPr>
          <p:spPr>
            <a:xfrm>
              <a:off x="0" y="-38100"/>
              <a:ext cx="812800" cy="1392767"/>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24001" y="9258300"/>
            <a:ext cx="2052701" cy="1908290"/>
          </a:xfrm>
          <a:custGeom>
            <a:avLst/>
            <a:gdLst/>
            <a:ahLst/>
            <a:cxnLst/>
            <a:rect r="r" b="b" t="t" l="l"/>
            <a:pathLst>
              <a:path h="1908290" w="2052701">
                <a:moveTo>
                  <a:pt x="0" y="0"/>
                </a:moveTo>
                <a:lnTo>
                  <a:pt x="2052701" y="0"/>
                </a:lnTo>
                <a:lnTo>
                  <a:pt x="2052701" y="1908290"/>
                </a:lnTo>
                <a:lnTo>
                  <a:pt x="0" y="1908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569919" y="5413157"/>
            <a:ext cx="917563" cy="853010"/>
          </a:xfrm>
          <a:custGeom>
            <a:avLst/>
            <a:gdLst/>
            <a:ahLst/>
            <a:cxnLst/>
            <a:rect r="r" b="b" t="t" l="l"/>
            <a:pathLst>
              <a:path h="853010" w="917563">
                <a:moveTo>
                  <a:pt x="0" y="0"/>
                </a:moveTo>
                <a:lnTo>
                  <a:pt x="917562" y="0"/>
                </a:lnTo>
                <a:lnTo>
                  <a:pt x="917562" y="853010"/>
                </a:lnTo>
                <a:lnTo>
                  <a:pt x="0" y="8530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005288" y="5078070"/>
            <a:ext cx="917563" cy="853010"/>
          </a:xfrm>
          <a:custGeom>
            <a:avLst/>
            <a:gdLst/>
            <a:ahLst/>
            <a:cxnLst/>
            <a:rect r="r" b="b" t="t" l="l"/>
            <a:pathLst>
              <a:path h="853010" w="917563">
                <a:moveTo>
                  <a:pt x="0" y="0"/>
                </a:moveTo>
                <a:lnTo>
                  <a:pt x="917563" y="0"/>
                </a:lnTo>
                <a:lnTo>
                  <a:pt x="917563" y="853010"/>
                </a:lnTo>
                <a:lnTo>
                  <a:pt x="0" y="8530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8258566" y="4450747"/>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0">
            <a:off x="11713693" y="1763437"/>
            <a:ext cx="5677338" cy="6629266"/>
            <a:chOff x="0" y="0"/>
            <a:chExt cx="708478" cy="827269"/>
          </a:xfrm>
        </p:grpSpPr>
        <p:sp>
          <p:nvSpPr>
            <p:cNvPr name="Freeform 20" id="20"/>
            <p:cNvSpPr/>
            <p:nvPr/>
          </p:nvSpPr>
          <p:spPr>
            <a:xfrm flipH="false" flipV="false" rot="0">
              <a:off x="0" y="0"/>
              <a:ext cx="708478" cy="827269"/>
            </a:xfrm>
            <a:custGeom>
              <a:avLst/>
              <a:gdLst/>
              <a:ahLst/>
              <a:cxnLst/>
              <a:rect r="r" b="b" t="t" l="l"/>
              <a:pathLst>
                <a:path h="827269" w="708478">
                  <a:moveTo>
                    <a:pt x="0" y="0"/>
                  </a:moveTo>
                  <a:lnTo>
                    <a:pt x="708478" y="0"/>
                  </a:lnTo>
                  <a:lnTo>
                    <a:pt x="708478" y="827269"/>
                  </a:lnTo>
                  <a:lnTo>
                    <a:pt x="0" y="827269"/>
                  </a:lnTo>
                  <a:close/>
                </a:path>
              </a:pathLst>
            </a:custGeom>
            <a:blipFill>
              <a:blip r:embed="rId8"/>
              <a:stretch>
                <a:fillRect l="-37630" t="0" r="-37630" b="0"/>
              </a:stretch>
            </a:blipFill>
          </p:spPr>
        </p:sp>
      </p:grpSp>
      <p:grpSp>
        <p:nvGrpSpPr>
          <p:cNvPr name="Group 21" id="21"/>
          <p:cNvGrpSpPr/>
          <p:nvPr/>
        </p:nvGrpSpPr>
        <p:grpSpPr>
          <a:xfrm rot="0">
            <a:off x="11713693" y="8383177"/>
            <a:ext cx="6571957" cy="5143500"/>
            <a:chOff x="0" y="0"/>
            <a:chExt cx="1730886" cy="1354667"/>
          </a:xfrm>
        </p:grpSpPr>
        <p:sp>
          <p:nvSpPr>
            <p:cNvPr name="Freeform 22" id="22"/>
            <p:cNvSpPr/>
            <p:nvPr/>
          </p:nvSpPr>
          <p:spPr>
            <a:xfrm flipH="false" flipV="false" rot="0">
              <a:off x="0" y="0"/>
              <a:ext cx="1730886" cy="1354667"/>
            </a:xfrm>
            <a:custGeom>
              <a:avLst/>
              <a:gdLst/>
              <a:ahLst/>
              <a:cxnLst/>
              <a:rect r="r" b="b" t="t" l="l"/>
              <a:pathLst>
                <a:path h="1354667" w="1730886">
                  <a:moveTo>
                    <a:pt x="0" y="0"/>
                  </a:moveTo>
                  <a:lnTo>
                    <a:pt x="1730886" y="0"/>
                  </a:lnTo>
                  <a:lnTo>
                    <a:pt x="1730886" y="1354667"/>
                  </a:lnTo>
                  <a:lnTo>
                    <a:pt x="0" y="1354667"/>
                  </a:lnTo>
                  <a:close/>
                </a:path>
              </a:pathLst>
            </a:custGeom>
            <a:solidFill>
              <a:srgbClr val="0050BB"/>
            </a:solidFill>
          </p:spPr>
        </p:sp>
        <p:sp>
          <p:nvSpPr>
            <p:cNvPr name="TextBox 23" id="23"/>
            <p:cNvSpPr txBox="true"/>
            <p:nvPr/>
          </p:nvSpPr>
          <p:spPr>
            <a:xfrm>
              <a:off x="0" y="-38100"/>
              <a:ext cx="1730886" cy="1392767"/>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028700" y="1741813"/>
            <a:ext cx="6513317" cy="923954"/>
          </a:xfrm>
          <a:prstGeom prst="rect">
            <a:avLst/>
          </a:prstGeom>
        </p:spPr>
        <p:txBody>
          <a:bodyPr anchor="t" rtlCol="false" tIns="0" lIns="0" bIns="0" rIns="0">
            <a:spAutoFit/>
          </a:bodyPr>
          <a:lstStyle/>
          <a:p>
            <a:pPr algn="l">
              <a:lnSpc>
                <a:spcPts val="6750"/>
              </a:lnSpc>
            </a:pPr>
            <a:r>
              <a:rPr lang="en-US" sz="7500" spc="-45">
                <a:solidFill>
                  <a:srgbClr val="05103C"/>
                </a:solidFill>
                <a:latin typeface="TS Damas Sans"/>
                <a:ea typeface="TS Damas Sans"/>
                <a:cs typeface="TS Damas Sans"/>
                <a:sym typeface="TS Damas Sans"/>
              </a:rPr>
              <a:t>CLOSING</a:t>
            </a:r>
          </a:p>
        </p:txBody>
      </p:sp>
      <p:sp>
        <p:nvSpPr>
          <p:cNvPr name="TextBox 25" id="25"/>
          <p:cNvSpPr txBox="true"/>
          <p:nvPr/>
        </p:nvSpPr>
        <p:spPr>
          <a:xfrm rot="0">
            <a:off x="1028700" y="2941992"/>
            <a:ext cx="8283311" cy="1247803"/>
          </a:xfrm>
          <a:prstGeom prst="rect">
            <a:avLst/>
          </a:prstGeom>
        </p:spPr>
        <p:txBody>
          <a:bodyPr anchor="t" rtlCol="false" tIns="0" lIns="0" bIns="0" rIns="0">
            <a:spAutoFit/>
          </a:bodyPr>
          <a:lstStyle/>
          <a:p>
            <a:pPr algn="l">
              <a:lnSpc>
                <a:spcPts val="9000"/>
              </a:lnSpc>
            </a:pPr>
            <a:r>
              <a:rPr lang="en-US" b="true" sz="10000" spc="-60">
                <a:solidFill>
                  <a:srgbClr val="05103C"/>
                </a:solidFill>
                <a:latin typeface="TS Damas Sans Bold"/>
                <a:ea typeface="TS Damas Sans Bold"/>
                <a:cs typeface="TS Damas Sans Bold"/>
                <a:sym typeface="TS Damas Sans Bold"/>
              </a:rPr>
              <a:t>STATEMENT</a:t>
            </a:r>
          </a:p>
        </p:txBody>
      </p:sp>
      <p:sp>
        <p:nvSpPr>
          <p:cNvPr name="TextBox 26" id="26"/>
          <p:cNvSpPr txBox="true"/>
          <p:nvPr/>
        </p:nvSpPr>
        <p:spPr>
          <a:xfrm rot="0">
            <a:off x="1420781" y="6533563"/>
            <a:ext cx="2584507" cy="372999"/>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KESIMPULAN</a:t>
            </a:r>
          </a:p>
        </p:txBody>
      </p:sp>
      <p:sp>
        <p:nvSpPr>
          <p:cNvPr name="TextBox 27" id="27"/>
          <p:cNvSpPr txBox="true"/>
          <p:nvPr/>
        </p:nvSpPr>
        <p:spPr>
          <a:xfrm rot="0">
            <a:off x="4839982" y="6533584"/>
            <a:ext cx="2584507" cy="372999"/>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BISNIS IMPACT</a:t>
            </a:r>
          </a:p>
        </p:txBody>
      </p:sp>
      <p:sp>
        <p:nvSpPr>
          <p:cNvPr name="TextBox 28" id="28"/>
          <p:cNvSpPr txBox="true"/>
          <p:nvPr/>
        </p:nvSpPr>
        <p:spPr>
          <a:xfrm rot="0">
            <a:off x="8258566" y="6161326"/>
            <a:ext cx="2584507" cy="725424"/>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SARAN IMPLEMENTASI</a:t>
            </a:r>
          </a:p>
        </p:txBody>
      </p:sp>
      <p:sp>
        <p:nvSpPr>
          <p:cNvPr name="TextBox 29" id="29"/>
          <p:cNvSpPr txBox="true"/>
          <p:nvPr/>
        </p:nvSpPr>
        <p:spPr>
          <a:xfrm rot="0">
            <a:off x="12528747" y="1001095"/>
            <a:ext cx="4220194" cy="365824"/>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Template Presentasi</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50" y="-2514158"/>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3329215"/>
            <a:ext cx="4274510" cy="784816"/>
            <a:chOff x="0" y="0"/>
            <a:chExt cx="1125797" cy="206700"/>
          </a:xfrm>
        </p:grpSpPr>
        <p:sp>
          <p:nvSpPr>
            <p:cNvPr name="Freeform 4" id="4"/>
            <p:cNvSpPr/>
            <p:nvPr/>
          </p:nvSpPr>
          <p:spPr>
            <a:xfrm flipH="false" flipV="false" rot="0">
              <a:off x="0" y="0"/>
              <a:ext cx="1125797" cy="206700"/>
            </a:xfrm>
            <a:custGeom>
              <a:avLst/>
              <a:gdLst/>
              <a:ahLst/>
              <a:cxnLst/>
              <a:rect r="r" b="b" t="t" l="l"/>
              <a:pathLst>
                <a:path h="206700" w="1125797">
                  <a:moveTo>
                    <a:pt x="0" y="0"/>
                  </a:moveTo>
                  <a:lnTo>
                    <a:pt x="1125797" y="0"/>
                  </a:lnTo>
                  <a:lnTo>
                    <a:pt x="1125797" y="206700"/>
                  </a:lnTo>
                  <a:lnTo>
                    <a:pt x="0" y="206700"/>
                  </a:lnTo>
                  <a:close/>
                </a:path>
              </a:pathLst>
            </a:custGeom>
            <a:solidFill>
              <a:srgbClr val="FFCC59"/>
            </a:solidFill>
          </p:spPr>
        </p:sp>
        <p:sp>
          <p:nvSpPr>
            <p:cNvPr name="TextBox 5" id="5"/>
            <p:cNvSpPr txBox="true"/>
            <p:nvPr/>
          </p:nvSpPr>
          <p:spPr>
            <a:xfrm>
              <a:off x="0" y="-38100"/>
              <a:ext cx="1125797" cy="2448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44064" y="2811775"/>
            <a:ext cx="6702138" cy="6073813"/>
          </a:xfrm>
          <a:custGeom>
            <a:avLst/>
            <a:gdLst/>
            <a:ahLst/>
            <a:cxnLst/>
            <a:rect r="r" b="b" t="t" l="l"/>
            <a:pathLst>
              <a:path h="6073813" w="6702138">
                <a:moveTo>
                  <a:pt x="0" y="0"/>
                </a:moveTo>
                <a:lnTo>
                  <a:pt x="6702138" y="0"/>
                </a:lnTo>
                <a:lnTo>
                  <a:pt x="6702138" y="6073812"/>
                </a:lnTo>
                <a:lnTo>
                  <a:pt x="0" y="6073812"/>
                </a:lnTo>
                <a:lnTo>
                  <a:pt x="0" y="0"/>
                </a:lnTo>
                <a:close/>
              </a:path>
            </a:pathLst>
          </a:custGeom>
          <a:blipFill>
            <a:blip r:embed="rId4"/>
            <a:stretch>
              <a:fillRect l="0" t="0" r="0" b="0"/>
            </a:stretch>
          </a:blipFill>
        </p:spPr>
      </p:sp>
      <p:sp>
        <p:nvSpPr>
          <p:cNvPr name="TextBox 7" id="7"/>
          <p:cNvSpPr txBox="true"/>
          <p:nvPr/>
        </p:nvSpPr>
        <p:spPr>
          <a:xfrm rot="0">
            <a:off x="9816151" y="1808981"/>
            <a:ext cx="5928811" cy="1247775"/>
          </a:xfrm>
          <a:prstGeom prst="rect">
            <a:avLst/>
          </a:prstGeom>
        </p:spPr>
        <p:txBody>
          <a:bodyPr anchor="t" rtlCol="false" tIns="0" lIns="0" bIns="0" rIns="0">
            <a:spAutoFit/>
          </a:bodyPr>
          <a:lstStyle/>
          <a:p>
            <a:pPr algn="l">
              <a:lnSpc>
                <a:spcPts val="8388"/>
              </a:lnSpc>
            </a:pPr>
            <a:r>
              <a:rPr lang="en-US" sz="6990" b="true">
                <a:solidFill>
                  <a:srgbClr val="000000"/>
                </a:solidFill>
                <a:latin typeface="Agrandir Bold"/>
                <a:ea typeface="Agrandir Bold"/>
                <a:cs typeface="Agrandir Bold"/>
                <a:sym typeface="Agrandir Bold"/>
              </a:rPr>
              <a:t>KESIMPULAN</a:t>
            </a:r>
          </a:p>
        </p:txBody>
      </p:sp>
      <p:sp>
        <p:nvSpPr>
          <p:cNvPr name="TextBox 8" id="8"/>
          <p:cNvSpPr txBox="true"/>
          <p:nvPr/>
        </p:nvSpPr>
        <p:spPr>
          <a:xfrm rot="0">
            <a:off x="9873702" y="4475213"/>
            <a:ext cx="6827594" cy="2743200"/>
          </a:xfrm>
          <a:prstGeom prst="rect">
            <a:avLst/>
          </a:prstGeom>
        </p:spPr>
        <p:txBody>
          <a:bodyPr anchor="t" rtlCol="false" tIns="0" lIns="0" bIns="0" rIns="0">
            <a:spAutoFit/>
          </a:bodyPr>
          <a:lstStyle/>
          <a:p>
            <a:pPr algn="just">
              <a:lnSpc>
                <a:spcPts val="3000"/>
              </a:lnSpc>
            </a:pPr>
            <a:r>
              <a:rPr lang="en-US" sz="2500">
                <a:solidFill>
                  <a:srgbClr val="000000"/>
                </a:solidFill>
                <a:latin typeface="Agrandir"/>
                <a:ea typeface="Agrandir"/>
                <a:cs typeface="Agrandir"/>
                <a:sym typeface="Agrandir"/>
              </a:rPr>
              <a:t>Dengan integrasi yang tepat, model prediksi harga rumah ini dapat menjadi alat strategis dalam ekosistem properti digital, memberikan nilai tambah untuk semua pemangku kepentingan: developer, investor, pembeli, platform digital, dan lembaga keuangan.</a:t>
            </a:r>
          </a:p>
          <a:p>
            <a:pPr algn="just">
              <a:lnSpc>
                <a:spcPts val="3000"/>
              </a:lnSpc>
            </a:pPr>
          </a:p>
        </p:txBody>
      </p:sp>
      <p:sp>
        <p:nvSpPr>
          <p:cNvPr name="Freeform 9" id="9"/>
          <p:cNvSpPr/>
          <p:nvPr/>
        </p:nvSpPr>
        <p:spPr>
          <a:xfrm flipH="false" flipV="false" rot="0">
            <a:off x="14172137" y="9123413"/>
            <a:ext cx="5058318" cy="2090504"/>
          </a:xfrm>
          <a:custGeom>
            <a:avLst/>
            <a:gdLst/>
            <a:ahLst/>
            <a:cxnLst/>
            <a:rect r="r" b="b" t="t" l="l"/>
            <a:pathLst>
              <a:path h="2090504" w="5058318">
                <a:moveTo>
                  <a:pt x="0" y="0"/>
                </a:moveTo>
                <a:lnTo>
                  <a:pt x="5058318" y="0"/>
                </a:lnTo>
                <a:lnTo>
                  <a:pt x="5058318" y="2090504"/>
                </a:lnTo>
                <a:lnTo>
                  <a:pt x="0" y="20905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10560469">
            <a:off x="15156191" y="-1501420"/>
            <a:ext cx="3872006" cy="4183485"/>
          </a:xfrm>
          <a:custGeom>
            <a:avLst/>
            <a:gdLst/>
            <a:ahLst/>
            <a:cxnLst/>
            <a:rect r="r" b="b" t="t" l="l"/>
            <a:pathLst>
              <a:path h="4183485" w="3872006">
                <a:moveTo>
                  <a:pt x="3872005" y="4183485"/>
                </a:moveTo>
                <a:lnTo>
                  <a:pt x="0" y="4183485"/>
                </a:lnTo>
                <a:lnTo>
                  <a:pt x="0" y="0"/>
                </a:lnTo>
                <a:lnTo>
                  <a:pt x="3872005" y="0"/>
                </a:lnTo>
                <a:lnTo>
                  <a:pt x="3872005" y="418348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336679" y="9802905"/>
            <a:ext cx="3996031" cy="365760"/>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Closing Statement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9059" y="4946120"/>
            <a:ext cx="4092961" cy="2702715"/>
            <a:chOff x="0" y="0"/>
            <a:chExt cx="1077982" cy="711826"/>
          </a:xfrm>
        </p:grpSpPr>
        <p:sp>
          <p:nvSpPr>
            <p:cNvPr name="Freeform 3" id="3"/>
            <p:cNvSpPr/>
            <p:nvPr/>
          </p:nvSpPr>
          <p:spPr>
            <a:xfrm flipH="false" flipV="false" rot="0">
              <a:off x="0" y="0"/>
              <a:ext cx="1077982" cy="711826"/>
            </a:xfrm>
            <a:custGeom>
              <a:avLst/>
              <a:gdLst/>
              <a:ahLst/>
              <a:cxnLst/>
              <a:rect r="r" b="b" t="t" l="l"/>
              <a:pathLst>
                <a:path h="711826" w="1077982">
                  <a:moveTo>
                    <a:pt x="0" y="0"/>
                  </a:moveTo>
                  <a:lnTo>
                    <a:pt x="1077982" y="0"/>
                  </a:lnTo>
                  <a:lnTo>
                    <a:pt x="1077982" y="711826"/>
                  </a:lnTo>
                  <a:lnTo>
                    <a:pt x="0" y="711826"/>
                  </a:lnTo>
                  <a:close/>
                </a:path>
              </a:pathLst>
            </a:custGeom>
            <a:solidFill>
              <a:srgbClr val="FFC500"/>
            </a:solidFill>
          </p:spPr>
        </p:sp>
        <p:sp>
          <p:nvSpPr>
            <p:cNvPr name="TextBox 4" id="4"/>
            <p:cNvSpPr txBox="true"/>
            <p:nvPr/>
          </p:nvSpPr>
          <p:spPr>
            <a:xfrm>
              <a:off x="0" y="-38100"/>
              <a:ext cx="1077982" cy="74992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68132" y="3847079"/>
            <a:ext cx="4092961" cy="4679001"/>
            <a:chOff x="0" y="0"/>
            <a:chExt cx="1077982" cy="1232330"/>
          </a:xfrm>
        </p:grpSpPr>
        <p:sp>
          <p:nvSpPr>
            <p:cNvPr name="Freeform 6" id="6"/>
            <p:cNvSpPr/>
            <p:nvPr/>
          </p:nvSpPr>
          <p:spPr>
            <a:xfrm flipH="false" flipV="false" rot="0">
              <a:off x="0" y="0"/>
              <a:ext cx="1077982" cy="1232330"/>
            </a:xfrm>
            <a:custGeom>
              <a:avLst/>
              <a:gdLst/>
              <a:ahLst/>
              <a:cxnLst/>
              <a:rect r="r" b="b" t="t" l="l"/>
              <a:pathLst>
                <a:path h="1232330" w="1077982">
                  <a:moveTo>
                    <a:pt x="0" y="0"/>
                  </a:moveTo>
                  <a:lnTo>
                    <a:pt x="1077982" y="0"/>
                  </a:lnTo>
                  <a:lnTo>
                    <a:pt x="1077982" y="1232330"/>
                  </a:lnTo>
                  <a:lnTo>
                    <a:pt x="0" y="1232330"/>
                  </a:lnTo>
                  <a:close/>
                </a:path>
              </a:pathLst>
            </a:custGeom>
            <a:solidFill>
              <a:srgbClr val="FFC500"/>
            </a:solidFill>
          </p:spPr>
        </p:sp>
        <p:sp>
          <p:nvSpPr>
            <p:cNvPr name="TextBox 7" id="7"/>
            <p:cNvSpPr txBox="true"/>
            <p:nvPr/>
          </p:nvSpPr>
          <p:spPr>
            <a:xfrm>
              <a:off x="0" y="-38100"/>
              <a:ext cx="1077982" cy="127043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4184918" y="9543186"/>
            <a:ext cx="4013323" cy="365760"/>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Closing Statement</a:t>
            </a:r>
          </a:p>
        </p:txBody>
      </p:sp>
      <p:sp>
        <p:nvSpPr>
          <p:cNvPr name="TextBox 9" id="9"/>
          <p:cNvSpPr txBox="true"/>
          <p:nvPr/>
        </p:nvSpPr>
        <p:spPr>
          <a:xfrm rot="0">
            <a:off x="1827590" y="1304925"/>
            <a:ext cx="9028969" cy="2390803"/>
          </a:xfrm>
          <a:prstGeom prst="rect">
            <a:avLst/>
          </a:prstGeom>
        </p:spPr>
        <p:txBody>
          <a:bodyPr anchor="t" rtlCol="false" tIns="0" lIns="0" bIns="0" rIns="0">
            <a:spAutoFit/>
          </a:bodyPr>
          <a:lstStyle/>
          <a:p>
            <a:pPr algn="l">
              <a:lnSpc>
                <a:spcPts val="9000"/>
              </a:lnSpc>
            </a:pPr>
            <a:r>
              <a:rPr lang="en-US" b="true" sz="10000" spc="-60">
                <a:solidFill>
                  <a:srgbClr val="05103C"/>
                </a:solidFill>
                <a:latin typeface="TS Damas Sans Bold"/>
                <a:ea typeface="TS Damas Sans Bold"/>
                <a:cs typeface="TS Damas Sans Bold"/>
                <a:sym typeface="TS Damas Sans Bold"/>
              </a:rPr>
              <a:t>BISNIS</a:t>
            </a:r>
          </a:p>
          <a:p>
            <a:pPr algn="l">
              <a:lnSpc>
                <a:spcPts val="9000"/>
              </a:lnSpc>
            </a:pPr>
            <a:r>
              <a:rPr lang="en-US" b="true" sz="10000" spc="-60">
                <a:solidFill>
                  <a:srgbClr val="05103C"/>
                </a:solidFill>
                <a:latin typeface="TS Damas Sans Bold"/>
                <a:ea typeface="TS Damas Sans Bold"/>
                <a:cs typeface="TS Damas Sans Bold"/>
                <a:sym typeface="TS Damas Sans Bold"/>
              </a:rPr>
              <a:t>IMPACT</a:t>
            </a:r>
          </a:p>
        </p:txBody>
      </p:sp>
      <p:sp>
        <p:nvSpPr>
          <p:cNvPr name="Freeform 10" id="10"/>
          <p:cNvSpPr/>
          <p:nvPr/>
        </p:nvSpPr>
        <p:spPr>
          <a:xfrm flipH="false" flipV="false" rot="0">
            <a:off x="-695039" y="2059365"/>
            <a:ext cx="1390077" cy="1292283"/>
          </a:xfrm>
          <a:custGeom>
            <a:avLst/>
            <a:gdLst/>
            <a:ahLst/>
            <a:cxnLst/>
            <a:rect r="r" b="b" t="t" l="l"/>
            <a:pathLst>
              <a:path h="1292283" w="1390077">
                <a:moveTo>
                  <a:pt x="0" y="0"/>
                </a:moveTo>
                <a:lnTo>
                  <a:pt x="1390078" y="0"/>
                </a:lnTo>
                <a:lnTo>
                  <a:pt x="1390078" y="1292283"/>
                </a:lnTo>
                <a:lnTo>
                  <a:pt x="0" y="1292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028700" y="3847079"/>
            <a:ext cx="319859" cy="4679001"/>
            <a:chOff x="0" y="0"/>
            <a:chExt cx="84243" cy="1232330"/>
          </a:xfrm>
        </p:grpSpPr>
        <p:sp>
          <p:nvSpPr>
            <p:cNvPr name="Freeform 12" id="12"/>
            <p:cNvSpPr/>
            <p:nvPr/>
          </p:nvSpPr>
          <p:spPr>
            <a:xfrm flipH="false" flipV="false" rot="0">
              <a:off x="0" y="0"/>
              <a:ext cx="84243" cy="1232330"/>
            </a:xfrm>
            <a:custGeom>
              <a:avLst/>
              <a:gdLst/>
              <a:ahLst/>
              <a:cxnLst/>
              <a:rect r="r" b="b" t="t" l="l"/>
              <a:pathLst>
                <a:path h="1232330" w="84243">
                  <a:moveTo>
                    <a:pt x="0" y="0"/>
                  </a:moveTo>
                  <a:lnTo>
                    <a:pt x="84243" y="0"/>
                  </a:lnTo>
                  <a:lnTo>
                    <a:pt x="84243" y="1232330"/>
                  </a:lnTo>
                  <a:lnTo>
                    <a:pt x="0" y="1232330"/>
                  </a:lnTo>
                  <a:close/>
                </a:path>
              </a:pathLst>
            </a:custGeom>
            <a:solidFill>
              <a:srgbClr val="031AB8"/>
            </a:solidFill>
          </p:spPr>
        </p:sp>
        <p:sp>
          <p:nvSpPr>
            <p:cNvPr name="TextBox 13" id="13"/>
            <p:cNvSpPr txBox="true"/>
            <p:nvPr/>
          </p:nvSpPr>
          <p:spPr>
            <a:xfrm>
              <a:off x="0" y="-38100"/>
              <a:ext cx="84243" cy="127043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827590" y="5373552"/>
            <a:ext cx="5000820" cy="1529718"/>
          </a:xfrm>
          <a:prstGeom prst="rect">
            <a:avLst/>
          </a:prstGeom>
        </p:spPr>
        <p:txBody>
          <a:bodyPr anchor="t" rtlCol="false" tIns="0" lIns="0" bIns="0" rIns="0">
            <a:spAutoFit/>
          </a:bodyPr>
          <a:lstStyle/>
          <a:p>
            <a:pPr algn="l">
              <a:lnSpc>
                <a:spcPts val="3960"/>
              </a:lnSpc>
            </a:pPr>
            <a:r>
              <a:rPr lang="en-US" b="true" sz="4400" spc="-26">
                <a:solidFill>
                  <a:srgbClr val="05103C"/>
                </a:solidFill>
                <a:latin typeface="TS Damas Sans Bold"/>
                <a:ea typeface="TS Damas Sans Bold"/>
                <a:cs typeface="TS Damas Sans Bold"/>
                <a:sym typeface="TS Damas Sans Bold"/>
              </a:rPr>
              <a:t>A. TRANSFORMASI PENGAMBILAN KEPUTUSAN</a:t>
            </a:r>
          </a:p>
        </p:txBody>
      </p:sp>
      <p:grpSp>
        <p:nvGrpSpPr>
          <p:cNvPr name="Group 15" id="15"/>
          <p:cNvGrpSpPr/>
          <p:nvPr/>
        </p:nvGrpSpPr>
        <p:grpSpPr>
          <a:xfrm rot="0">
            <a:off x="5753595" y="4426518"/>
            <a:ext cx="4092961" cy="3520442"/>
            <a:chOff x="0" y="0"/>
            <a:chExt cx="1077982" cy="927194"/>
          </a:xfrm>
        </p:grpSpPr>
        <p:sp>
          <p:nvSpPr>
            <p:cNvPr name="Freeform 16" id="16"/>
            <p:cNvSpPr/>
            <p:nvPr/>
          </p:nvSpPr>
          <p:spPr>
            <a:xfrm flipH="false" flipV="false" rot="0">
              <a:off x="0" y="0"/>
              <a:ext cx="1077982" cy="927194"/>
            </a:xfrm>
            <a:custGeom>
              <a:avLst/>
              <a:gdLst/>
              <a:ahLst/>
              <a:cxnLst/>
              <a:rect r="r" b="b" t="t" l="l"/>
              <a:pathLst>
                <a:path h="927194" w="1077982">
                  <a:moveTo>
                    <a:pt x="0" y="0"/>
                  </a:moveTo>
                  <a:lnTo>
                    <a:pt x="1077982" y="0"/>
                  </a:lnTo>
                  <a:lnTo>
                    <a:pt x="1077982" y="927194"/>
                  </a:lnTo>
                  <a:lnTo>
                    <a:pt x="0" y="927194"/>
                  </a:lnTo>
                  <a:close/>
                </a:path>
              </a:pathLst>
            </a:custGeom>
            <a:solidFill>
              <a:srgbClr val="031AB8"/>
            </a:solidFill>
          </p:spPr>
        </p:sp>
        <p:sp>
          <p:nvSpPr>
            <p:cNvPr name="TextBox 17" id="17"/>
            <p:cNvSpPr txBox="true"/>
            <p:nvPr/>
          </p:nvSpPr>
          <p:spPr>
            <a:xfrm>
              <a:off x="0" y="-38100"/>
              <a:ext cx="1077982" cy="965294"/>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5990496" y="5300913"/>
            <a:ext cx="3619159" cy="1933577"/>
          </a:xfrm>
          <a:prstGeom prst="rect">
            <a:avLst/>
          </a:prstGeom>
        </p:spPr>
        <p:txBody>
          <a:bodyPr anchor="t" rtlCol="false" tIns="0" lIns="0" bIns="0" rIns="0">
            <a:spAutoFit/>
          </a:bodyPr>
          <a:lstStyle/>
          <a:p>
            <a:pPr algn="l">
              <a:lnSpc>
                <a:spcPts val="4950"/>
              </a:lnSpc>
            </a:pPr>
            <a:r>
              <a:rPr lang="en-US" b="true" sz="5500" spc="-33">
                <a:solidFill>
                  <a:srgbClr val="FFEFEF"/>
                </a:solidFill>
                <a:latin typeface="TS Damas Sans Bold"/>
                <a:ea typeface="TS Damas Sans Bold"/>
                <a:cs typeface="TS Damas Sans Bold"/>
                <a:sym typeface="TS Damas Sans Bold"/>
              </a:rPr>
              <a:t>B. OPTIMASI LOKASI INVESTASI</a:t>
            </a:r>
          </a:p>
        </p:txBody>
      </p:sp>
      <p:grpSp>
        <p:nvGrpSpPr>
          <p:cNvPr name="Group 19" id="19"/>
          <p:cNvGrpSpPr/>
          <p:nvPr/>
        </p:nvGrpSpPr>
        <p:grpSpPr>
          <a:xfrm rot="0">
            <a:off x="14184918" y="3110379"/>
            <a:ext cx="4092961" cy="6147921"/>
            <a:chOff x="0" y="0"/>
            <a:chExt cx="1077982" cy="1619205"/>
          </a:xfrm>
        </p:grpSpPr>
        <p:sp>
          <p:nvSpPr>
            <p:cNvPr name="Freeform 20" id="20"/>
            <p:cNvSpPr/>
            <p:nvPr/>
          </p:nvSpPr>
          <p:spPr>
            <a:xfrm flipH="false" flipV="false" rot="0">
              <a:off x="0" y="0"/>
              <a:ext cx="1077982" cy="1619205"/>
            </a:xfrm>
            <a:custGeom>
              <a:avLst/>
              <a:gdLst/>
              <a:ahLst/>
              <a:cxnLst/>
              <a:rect r="r" b="b" t="t" l="l"/>
              <a:pathLst>
                <a:path h="1619205" w="1077982">
                  <a:moveTo>
                    <a:pt x="0" y="0"/>
                  </a:moveTo>
                  <a:lnTo>
                    <a:pt x="1077982" y="0"/>
                  </a:lnTo>
                  <a:lnTo>
                    <a:pt x="1077982" y="1619205"/>
                  </a:lnTo>
                  <a:lnTo>
                    <a:pt x="0" y="1619205"/>
                  </a:lnTo>
                  <a:close/>
                </a:path>
              </a:pathLst>
            </a:custGeom>
            <a:solidFill>
              <a:srgbClr val="031AB8"/>
            </a:solidFill>
          </p:spPr>
        </p:sp>
        <p:sp>
          <p:nvSpPr>
            <p:cNvPr name="TextBox 21" id="21"/>
            <p:cNvSpPr txBox="true"/>
            <p:nvPr/>
          </p:nvSpPr>
          <p:spPr>
            <a:xfrm>
              <a:off x="0" y="-38100"/>
              <a:ext cx="1077982" cy="165730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4382000" y="5108045"/>
            <a:ext cx="3619159" cy="1933577"/>
          </a:xfrm>
          <a:prstGeom prst="rect">
            <a:avLst/>
          </a:prstGeom>
        </p:spPr>
        <p:txBody>
          <a:bodyPr anchor="t" rtlCol="false" tIns="0" lIns="0" bIns="0" rIns="0">
            <a:spAutoFit/>
          </a:bodyPr>
          <a:lstStyle/>
          <a:p>
            <a:pPr algn="l">
              <a:lnSpc>
                <a:spcPts val="4950"/>
              </a:lnSpc>
            </a:pPr>
            <a:r>
              <a:rPr lang="en-US" b="true" sz="5500" spc="-33">
                <a:solidFill>
                  <a:srgbClr val="FFEFEF"/>
                </a:solidFill>
                <a:latin typeface="TS Damas Sans Bold"/>
                <a:ea typeface="TS Damas Sans Bold"/>
                <a:cs typeface="TS Damas Sans Bold"/>
                <a:sym typeface="TS Damas Sans Bold"/>
              </a:rPr>
              <a:t>D. MINIMASI RISIKO KEUANGAN</a:t>
            </a:r>
          </a:p>
        </p:txBody>
      </p:sp>
      <p:sp>
        <p:nvSpPr>
          <p:cNvPr name="TextBox 23" id="23"/>
          <p:cNvSpPr txBox="true"/>
          <p:nvPr/>
        </p:nvSpPr>
        <p:spPr>
          <a:xfrm rot="0">
            <a:off x="10208506" y="5256780"/>
            <a:ext cx="3950192" cy="1933577"/>
          </a:xfrm>
          <a:prstGeom prst="rect">
            <a:avLst/>
          </a:prstGeom>
        </p:spPr>
        <p:txBody>
          <a:bodyPr anchor="t" rtlCol="false" tIns="0" lIns="0" bIns="0" rIns="0">
            <a:spAutoFit/>
          </a:bodyPr>
          <a:lstStyle/>
          <a:p>
            <a:pPr algn="l">
              <a:lnSpc>
                <a:spcPts val="4950"/>
              </a:lnSpc>
            </a:pPr>
            <a:r>
              <a:rPr lang="en-US" b="true" sz="5500" spc="-33">
                <a:solidFill>
                  <a:srgbClr val="05103C"/>
                </a:solidFill>
                <a:latin typeface="TS Damas Sans Bold"/>
                <a:ea typeface="TS Damas Sans Bold"/>
                <a:cs typeface="TS Damas Sans Bold"/>
                <a:sym typeface="TS Damas Sans Bold"/>
              </a:rPr>
              <a:t>C. EFISIENSI INVESTASI &amp; ROI MAKSIMAL</a:t>
            </a:r>
          </a:p>
        </p:txBody>
      </p:sp>
      <p:sp>
        <p:nvSpPr>
          <p:cNvPr name="Freeform 24" id="24"/>
          <p:cNvSpPr/>
          <p:nvPr/>
        </p:nvSpPr>
        <p:spPr>
          <a:xfrm flipH="false" flipV="false" rot="0">
            <a:off x="17259300" y="-3082111"/>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350" y="-2514158"/>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39059" y="3351648"/>
            <a:ext cx="4092961" cy="5906652"/>
            <a:chOff x="0" y="0"/>
            <a:chExt cx="1077982" cy="1555662"/>
          </a:xfrm>
        </p:grpSpPr>
        <p:sp>
          <p:nvSpPr>
            <p:cNvPr name="Freeform 3" id="3"/>
            <p:cNvSpPr/>
            <p:nvPr/>
          </p:nvSpPr>
          <p:spPr>
            <a:xfrm flipH="false" flipV="false" rot="0">
              <a:off x="0" y="0"/>
              <a:ext cx="1077982" cy="1555662"/>
            </a:xfrm>
            <a:custGeom>
              <a:avLst/>
              <a:gdLst/>
              <a:ahLst/>
              <a:cxnLst/>
              <a:rect r="r" b="b" t="t" l="l"/>
              <a:pathLst>
                <a:path h="1555662" w="1077982">
                  <a:moveTo>
                    <a:pt x="0" y="0"/>
                  </a:moveTo>
                  <a:lnTo>
                    <a:pt x="1077982" y="0"/>
                  </a:lnTo>
                  <a:lnTo>
                    <a:pt x="1077982" y="1555662"/>
                  </a:lnTo>
                  <a:lnTo>
                    <a:pt x="0" y="1555662"/>
                  </a:lnTo>
                  <a:close/>
                </a:path>
              </a:pathLst>
            </a:custGeom>
            <a:solidFill>
              <a:srgbClr val="FFC500"/>
            </a:solidFill>
          </p:spPr>
        </p:sp>
        <p:sp>
          <p:nvSpPr>
            <p:cNvPr name="TextBox 4" id="4"/>
            <p:cNvSpPr txBox="true"/>
            <p:nvPr/>
          </p:nvSpPr>
          <p:spPr>
            <a:xfrm>
              <a:off x="0" y="-38100"/>
              <a:ext cx="1077982" cy="159376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968132" y="4213646"/>
            <a:ext cx="4092961" cy="3962594"/>
            <a:chOff x="0" y="0"/>
            <a:chExt cx="1077982" cy="1043646"/>
          </a:xfrm>
        </p:grpSpPr>
        <p:sp>
          <p:nvSpPr>
            <p:cNvPr name="Freeform 6" id="6"/>
            <p:cNvSpPr/>
            <p:nvPr/>
          </p:nvSpPr>
          <p:spPr>
            <a:xfrm flipH="false" flipV="false" rot="0">
              <a:off x="0" y="0"/>
              <a:ext cx="1077982" cy="1043646"/>
            </a:xfrm>
            <a:custGeom>
              <a:avLst/>
              <a:gdLst/>
              <a:ahLst/>
              <a:cxnLst/>
              <a:rect r="r" b="b" t="t" l="l"/>
              <a:pathLst>
                <a:path h="1043646" w="1077982">
                  <a:moveTo>
                    <a:pt x="0" y="0"/>
                  </a:moveTo>
                  <a:lnTo>
                    <a:pt x="1077982" y="0"/>
                  </a:lnTo>
                  <a:lnTo>
                    <a:pt x="1077982" y="1043646"/>
                  </a:lnTo>
                  <a:lnTo>
                    <a:pt x="0" y="1043646"/>
                  </a:lnTo>
                  <a:close/>
                </a:path>
              </a:pathLst>
            </a:custGeom>
            <a:solidFill>
              <a:srgbClr val="FFC500"/>
            </a:solidFill>
          </p:spPr>
        </p:sp>
        <p:sp>
          <p:nvSpPr>
            <p:cNvPr name="TextBox 7" id="7"/>
            <p:cNvSpPr txBox="true"/>
            <p:nvPr/>
          </p:nvSpPr>
          <p:spPr>
            <a:xfrm>
              <a:off x="0" y="-38100"/>
              <a:ext cx="1077982" cy="1081746"/>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4184918" y="9543186"/>
            <a:ext cx="4013323" cy="365760"/>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Closing Statement</a:t>
            </a:r>
          </a:p>
        </p:txBody>
      </p:sp>
      <p:sp>
        <p:nvSpPr>
          <p:cNvPr name="TextBox 9" id="9"/>
          <p:cNvSpPr txBox="true"/>
          <p:nvPr/>
        </p:nvSpPr>
        <p:spPr>
          <a:xfrm rot="0">
            <a:off x="8972190" y="699030"/>
            <a:ext cx="8995557" cy="2390803"/>
          </a:xfrm>
          <a:prstGeom prst="rect">
            <a:avLst/>
          </a:prstGeom>
        </p:spPr>
        <p:txBody>
          <a:bodyPr anchor="t" rtlCol="false" tIns="0" lIns="0" bIns="0" rIns="0">
            <a:spAutoFit/>
          </a:bodyPr>
          <a:lstStyle/>
          <a:p>
            <a:pPr algn="r">
              <a:lnSpc>
                <a:spcPts val="9000"/>
              </a:lnSpc>
            </a:pPr>
            <a:r>
              <a:rPr lang="en-US" b="true" sz="10000" spc="-60">
                <a:solidFill>
                  <a:srgbClr val="05103C"/>
                </a:solidFill>
                <a:latin typeface="TS Damas Sans Bold"/>
                <a:ea typeface="TS Damas Sans Bold"/>
                <a:cs typeface="TS Damas Sans Bold"/>
                <a:sym typeface="TS Damas Sans Bold"/>
              </a:rPr>
              <a:t>SARAN IMPLIMENTASI</a:t>
            </a:r>
          </a:p>
        </p:txBody>
      </p:sp>
      <p:sp>
        <p:nvSpPr>
          <p:cNvPr name="Freeform 10" id="10"/>
          <p:cNvSpPr/>
          <p:nvPr/>
        </p:nvSpPr>
        <p:spPr>
          <a:xfrm flipH="false" flipV="false" rot="0">
            <a:off x="-695039" y="2059365"/>
            <a:ext cx="1390077" cy="1292283"/>
          </a:xfrm>
          <a:custGeom>
            <a:avLst/>
            <a:gdLst/>
            <a:ahLst/>
            <a:cxnLst/>
            <a:rect r="r" b="b" t="t" l="l"/>
            <a:pathLst>
              <a:path h="1292283" w="1390077">
                <a:moveTo>
                  <a:pt x="0" y="0"/>
                </a:moveTo>
                <a:lnTo>
                  <a:pt x="1390078" y="0"/>
                </a:lnTo>
                <a:lnTo>
                  <a:pt x="1390078" y="1292283"/>
                </a:lnTo>
                <a:lnTo>
                  <a:pt x="0" y="1292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848970" y="1335741"/>
            <a:ext cx="499589" cy="8255070"/>
            <a:chOff x="0" y="0"/>
            <a:chExt cx="131579" cy="2174175"/>
          </a:xfrm>
        </p:grpSpPr>
        <p:sp>
          <p:nvSpPr>
            <p:cNvPr name="Freeform 12" id="12"/>
            <p:cNvSpPr/>
            <p:nvPr/>
          </p:nvSpPr>
          <p:spPr>
            <a:xfrm flipH="false" flipV="false" rot="0">
              <a:off x="0" y="0"/>
              <a:ext cx="131579" cy="2174175"/>
            </a:xfrm>
            <a:custGeom>
              <a:avLst/>
              <a:gdLst/>
              <a:ahLst/>
              <a:cxnLst/>
              <a:rect r="r" b="b" t="t" l="l"/>
              <a:pathLst>
                <a:path h="2174175" w="131579">
                  <a:moveTo>
                    <a:pt x="0" y="0"/>
                  </a:moveTo>
                  <a:lnTo>
                    <a:pt x="131579" y="0"/>
                  </a:lnTo>
                  <a:lnTo>
                    <a:pt x="131579" y="2174175"/>
                  </a:lnTo>
                  <a:lnTo>
                    <a:pt x="0" y="2174175"/>
                  </a:lnTo>
                  <a:close/>
                </a:path>
              </a:pathLst>
            </a:custGeom>
            <a:solidFill>
              <a:srgbClr val="031AB8"/>
            </a:solidFill>
          </p:spPr>
        </p:sp>
        <p:sp>
          <p:nvSpPr>
            <p:cNvPr name="TextBox 13" id="13"/>
            <p:cNvSpPr txBox="true"/>
            <p:nvPr/>
          </p:nvSpPr>
          <p:spPr>
            <a:xfrm>
              <a:off x="0" y="-38100"/>
              <a:ext cx="131579" cy="221227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827590" y="5383077"/>
            <a:ext cx="3564055" cy="2343152"/>
          </a:xfrm>
          <a:prstGeom prst="rect">
            <a:avLst/>
          </a:prstGeom>
        </p:spPr>
        <p:txBody>
          <a:bodyPr anchor="t" rtlCol="false" tIns="0" lIns="0" bIns="0" rIns="0">
            <a:spAutoFit/>
          </a:bodyPr>
          <a:lstStyle/>
          <a:p>
            <a:pPr algn="l">
              <a:lnSpc>
                <a:spcPts val="4500"/>
              </a:lnSpc>
            </a:pPr>
            <a:r>
              <a:rPr lang="en-US" b="true" sz="5000" spc="-30">
                <a:solidFill>
                  <a:srgbClr val="05103C"/>
                </a:solidFill>
                <a:latin typeface="TS Damas Sans Bold"/>
                <a:ea typeface="TS Damas Sans Bold"/>
                <a:cs typeface="TS Damas Sans Bold"/>
                <a:sym typeface="TS Damas Sans Bold"/>
              </a:rPr>
              <a:t>A.NTEGRASI DI APLIKASI PROPERTI DIGITAL</a:t>
            </a:r>
          </a:p>
        </p:txBody>
      </p:sp>
      <p:grpSp>
        <p:nvGrpSpPr>
          <p:cNvPr name="Group 15" id="15"/>
          <p:cNvGrpSpPr/>
          <p:nvPr/>
        </p:nvGrpSpPr>
        <p:grpSpPr>
          <a:xfrm rot="0">
            <a:off x="5753595" y="3829970"/>
            <a:ext cx="4092961" cy="4744824"/>
            <a:chOff x="0" y="0"/>
            <a:chExt cx="1077982" cy="1249666"/>
          </a:xfrm>
        </p:grpSpPr>
        <p:sp>
          <p:nvSpPr>
            <p:cNvPr name="Freeform 16" id="16"/>
            <p:cNvSpPr/>
            <p:nvPr/>
          </p:nvSpPr>
          <p:spPr>
            <a:xfrm flipH="false" flipV="false" rot="0">
              <a:off x="0" y="0"/>
              <a:ext cx="1077982" cy="1249665"/>
            </a:xfrm>
            <a:custGeom>
              <a:avLst/>
              <a:gdLst/>
              <a:ahLst/>
              <a:cxnLst/>
              <a:rect r="r" b="b" t="t" l="l"/>
              <a:pathLst>
                <a:path h="1249665" w="1077982">
                  <a:moveTo>
                    <a:pt x="0" y="0"/>
                  </a:moveTo>
                  <a:lnTo>
                    <a:pt x="1077982" y="0"/>
                  </a:lnTo>
                  <a:lnTo>
                    <a:pt x="1077982" y="1249665"/>
                  </a:lnTo>
                  <a:lnTo>
                    <a:pt x="0" y="1249665"/>
                  </a:lnTo>
                  <a:close/>
                </a:path>
              </a:pathLst>
            </a:custGeom>
            <a:solidFill>
              <a:srgbClr val="031AB8"/>
            </a:solidFill>
          </p:spPr>
        </p:sp>
        <p:sp>
          <p:nvSpPr>
            <p:cNvPr name="TextBox 17" id="17"/>
            <p:cNvSpPr txBox="true"/>
            <p:nvPr/>
          </p:nvSpPr>
          <p:spPr>
            <a:xfrm>
              <a:off x="0" y="-38100"/>
              <a:ext cx="1077982" cy="1287766"/>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5990496" y="5300913"/>
            <a:ext cx="3619159" cy="2562227"/>
          </a:xfrm>
          <a:prstGeom prst="rect">
            <a:avLst/>
          </a:prstGeom>
        </p:spPr>
        <p:txBody>
          <a:bodyPr anchor="t" rtlCol="false" tIns="0" lIns="0" bIns="0" rIns="0">
            <a:spAutoFit/>
          </a:bodyPr>
          <a:lstStyle/>
          <a:p>
            <a:pPr algn="l">
              <a:lnSpc>
                <a:spcPts val="4950"/>
              </a:lnSpc>
            </a:pPr>
            <a:r>
              <a:rPr lang="en-US" b="true" sz="5500" spc="-33">
                <a:solidFill>
                  <a:srgbClr val="FFEFEF"/>
                </a:solidFill>
                <a:latin typeface="TS Damas Sans Bold"/>
                <a:ea typeface="TS Damas Sans Bold"/>
                <a:cs typeface="TS Damas Sans Bold"/>
                <a:sym typeface="TS Damas Sans Bold"/>
              </a:rPr>
              <a:t>B. UPDATE DATASET KE TAHUN TERBARU</a:t>
            </a:r>
          </a:p>
        </p:txBody>
      </p:sp>
      <p:sp>
        <p:nvSpPr>
          <p:cNvPr name="TextBox 19" id="19"/>
          <p:cNvSpPr txBox="true"/>
          <p:nvPr/>
        </p:nvSpPr>
        <p:spPr>
          <a:xfrm rot="0">
            <a:off x="10198981" y="5201538"/>
            <a:ext cx="3862111" cy="2722877"/>
          </a:xfrm>
          <a:prstGeom prst="rect">
            <a:avLst/>
          </a:prstGeom>
        </p:spPr>
        <p:txBody>
          <a:bodyPr anchor="t" rtlCol="false" tIns="0" lIns="0" bIns="0" rIns="0">
            <a:spAutoFit/>
          </a:bodyPr>
          <a:lstStyle/>
          <a:p>
            <a:pPr algn="l">
              <a:lnSpc>
                <a:spcPts val="4244"/>
              </a:lnSpc>
            </a:pPr>
            <a:r>
              <a:rPr lang="en-US" b="true" sz="4716" spc="-28">
                <a:solidFill>
                  <a:srgbClr val="05103C"/>
                </a:solidFill>
                <a:latin typeface="TS Damas Sans Bold"/>
                <a:ea typeface="TS Damas Sans Bold"/>
                <a:cs typeface="TS Damas Sans Bold"/>
                <a:sym typeface="TS Damas Sans Bold"/>
              </a:rPr>
              <a:t>C. PERSONALISASI BERDASARKAN PREFERENSI KONSUMEN</a:t>
            </a:r>
          </a:p>
          <a:p>
            <a:pPr algn="l">
              <a:lnSpc>
                <a:spcPts val="4244"/>
              </a:lnSpc>
            </a:pPr>
          </a:p>
        </p:txBody>
      </p:sp>
      <p:sp>
        <p:nvSpPr>
          <p:cNvPr name="Freeform 20" id="20"/>
          <p:cNvSpPr/>
          <p:nvPr/>
        </p:nvSpPr>
        <p:spPr>
          <a:xfrm flipH="false" flipV="false" rot="0">
            <a:off x="17259300" y="-3082111"/>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EFEF"/>
        </a:solidFill>
      </p:bgPr>
    </p:bg>
    <p:spTree>
      <p:nvGrpSpPr>
        <p:cNvPr id="1" name=""/>
        <p:cNvGrpSpPr/>
        <p:nvPr/>
      </p:nvGrpSpPr>
      <p:grpSpPr>
        <a:xfrm>
          <a:off x="0" y="0"/>
          <a:ext cx="0" cy="0"/>
          <a:chOff x="0" y="0"/>
          <a:chExt cx="0" cy="0"/>
        </a:xfrm>
      </p:grpSpPr>
      <p:sp>
        <p:nvSpPr>
          <p:cNvPr name="Freeform 2" id="2"/>
          <p:cNvSpPr/>
          <p:nvPr/>
        </p:nvSpPr>
        <p:spPr>
          <a:xfrm flipH="false" flipV="false" rot="0">
            <a:off x="-246707" y="-4081216"/>
            <a:ext cx="18781415" cy="18947203"/>
          </a:xfrm>
          <a:custGeom>
            <a:avLst/>
            <a:gdLst/>
            <a:ahLst/>
            <a:cxnLst/>
            <a:rect r="r" b="b" t="t" l="l"/>
            <a:pathLst>
              <a:path h="18947203" w="18781415">
                <a:moveTo>
                  <a:pt x="0" y="0"/>
                </a:moveTo>
                <a:lnTo>
                  <a:pt x="18781414" y="0"/>
                </a:lnTo>
                <a:lnTo>
                  <a:pt x="18781414" y="18947203"/>
                </a:lnTo>
                <a:lnTo>
                  <a:pt x="0" y="1894720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4367686" y="5090318"/>
            <a:ext cx="2381256" cy="2381256"/>
            <a:chOff x="0" y="0"/>
            <a:chExt cx="6350000" cy="6350000"/>
          </a:xfrm>
        </p:grpSpPr>
        <p:sp>
          <p:nvSpPr>
            <p:cNvPr name="Freeform 4" id="4"/>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FF641D"/>
            </a:solidFill>
          </p:spPr>
        </p:sp>
        <p:sp>
          <p:nvSpPr>
            <p:cNvPr name="Freeform 5" id="5"/>
            <p:cNvSpPr/>
            <p:nvPr/>
          </p:nvSpPr>
          <p:spPr>
            <a:xfrm flipH="false" flipV="false" rot="0">
              <a:off x="358140" y="358140"/>
              <a:ext cx="5632450" cy="5633720"/>
            </a:xfrm>
            <a:custGeom>
              <a:avLst/>
              <a:gdLst/>
              <a:ahLst/>
              <a:cxnLst/>
              <a:rect r="r" b="b" t="t" l="l"/>
              <a:pathLst>
                <a:path h="5633720" w="5632450">
                  <a:moveTo>
                    <a:pt x="0" y="0"/>
                  </a:moveTo>
                  <a:lnTo>
                    <a:pt x="5632450" y="0"/>
                  </a:lnTo>
                  <a:lnTo>
                    <a:pt x="5632450" y="5633720"/>
                  </a:lnTo>
                  <a:lnTo>
                    <a:pt x="0" y="5633720"/>
                  </a:lnTo>
                  <a:close/>
                </a:path>
              </a:pathLst>
            </a:custGeom>
            <a:blipFill>
              <a:blip r:embed="rId4"/>
              <a:stretch>
                <a:fillRect l="0" t="-25029" r="0" b="-25029"/>
              </a:stretch>
            </a:blipFill>
          </p:spPr>
        </p:sp>
      </p:grpSp>
      <p:grpSp>
        <p:nvGrpSpPr>
          <p:cNvPr name="Group 6" id="6"/>
          <p:cNvGrpSpPr>
            <a:grpSpLocks noChangeAspect="true"/>
          </p:cNvGrpSpPr>
          <p:nvPr/>
        </p:nvGrpSpPr>
        <p:grpSpPr>
          <a:xfrm rot="0">
            <a:off x="1028700" y="2055853"/>
            <a:ext cx="2381256" cy="2381256"/>
            <a:chOff x="0" y="0"/>
            <a:chExt cx="6350000" cy="6350000"/>
          </a:xfrm>
        </p:grpSpPr>
        <p:sp>
          <p:nvSpPr>
            <p:cNvPr name="Freeform 7" id="7"/>
            <p:cNvSpPr/>
            <p:nvPr/>
          </p:nvSpPr>
          <p:spPr>
            <a:xfrm flipH="false" flipV="false" rot="0">
              <a:off x="0" y="0"/>
              <a:ext cx="6350000" cy="6347460"/>
            </a:xfrm>
            <a:custGeom>
              <a:avLst/>
              <a:gdLst/>
              <a:ahLst/>
              <a:cxnLst/>
              <a:rect r="r" b="b" t="t" l="l"/>
              <a:pathLst>
                <a:path h="6347460" w="6350000">
                  <a:moveTo>
                    <a:pt x="6350000" y="532130"/>
                  </a:moveTo>
                  <a:cubicBezTo>
                    <a:pt x="6350000" y="463550"/>
                    <a:pt x="6315710" y="402590"/>
                    <a:pt x="6263640" y="367030"/>
                  </a:cubicBezTo>
                  <a:cubicBezTo>
                    <a:pt x="6273800" y="360680"/>
                    <a:pt x="6282690" y="353060"/>
                    <a:pt x="6290310" y="344170"/>
                  </a:cubicBezTo>
                  <a:cubicBezTo>
                    <a:pt x="6328410" y="306070"/>
                    <a:pt x="6350000" y="255270"/>
                    <a:pt x="6350000" y="201930"/>
                  </a:cubicBezTo>
                  <a:cubicBezTo>
                    <a:pt x="6350000" y="148590"/>
                    <a:pt x="6328410" y="96520"/>
                    <a:pt x="6290310" y="59690"/>
                  </a:cubicBezTo>
                  <a:cubicBezTo>
                    <a:pt x="6252210" y="21590"/>
                    <a:pt x="6200140" y="0"/>
                    <a:pt x="6148070" y="0"/>
                  </a:cubicBezTo>
                  <a:cubicBezTo>
                    <a:pt x="6094730" y="0"/>
                    <a:pt x="6042660" y="21590"/>
                    <a:pt x="6005830" y="59690"/>
                  </a:cubicBezTo>
                  <a:cubicBezTo>
                    <a:pt x="5996940" y="68580"/>
                    <a:pt x="5990590" y="77470"/>
                    <a:pt x="5982970" y="86360"/>
                  </a:cubicBezTo>
                  <a:cubicBezTo>
                    <a:pt x="5946140" y="34290"/>
                    <a:pt x="5886450" y="0"/>
                    <a:pt x="5817870" y="0"/>
                  </a:cubicBezTo>
                  <a:cubicBezTo>
                    <a:pt x="5749290" y="0"/>
                    <a:pt x="5689600" y="34290"/>
                    <a:pt x="5652770" y="86360"/>
                  </a:cubicBezTo>
                  <a:cubicBezTo>
                    <a:pt x="5615940" y="34290"/>
                    <a:pt x="5556250" y="0"/>
                    <a:pt x="5487670" y="0"/>
                  </a:cubicBezTo>
                  <a:cubicBezTo>
                    <a:pt x="5419090" y="0"/>
                    <a:pt x="5359400" y="34290"/>
                    <a:pt x="5322570" y="86360"/>
                  </a:cubicBezTo>
                  <a:cubicBezTo>
                    <a:pt x="5285740" y="34290"/>
                    <a:pt x="5226050" y="0"/>
                    <a:pt x="5157470" y="0"/>
                  </a:cubicBezTo>
                  <a:cubicBezTo>
                    <a:pt x="5088890" y="0"/>
                    <a:pt x="5027930" y="34290"/>
                    <a:pt x="4992370" y="86360"/>
                  </a:cubicBezTo>
                  <a:cubicBezTo>
                    <a:pt x="4955540" y="34290"/>
                    <a:pt x="4894580" y="0"/>
                    <a:pt x="4827270" y="0"/>
                  </a:cubicBezTo>
                  <a:cubicBezTo>
                    <a:pt x="4758690" y="0"/>
                    <a:pt x="4699000" y="34290"/>
                    <a:pt x="4662170" y="86360"/>
                  </a:cubicBezTo>
                  <a:cubicBezTo>
                    <a:pt x="4625340" y="34290"/>
                    <a:pt x="4565650" y="0"/>
                    <a:pt x="4497070" y="0"/>
                  </a:cubicBezTo>
                  <a:cubicBezTo>
                    <a:pt x="4428490" y="0"/>
                    <a:pt x="4368800" y="34290"/>
                    <a:pt x="4331970" y="86360"/>
                  </a:cubicBezTo>
                  <a:cubicBezTo>
                    <a:pt x="4295140" y="34290"/>
                    <a:pt x="4235450" y="0"/>
                    <a:pt x="4166870" y="0"/>
                  </a:cubicBezTo>
                  <a:cubicBezTo>
                    <a:pt x="4098290" y="0"/>
                    <a:pt x="4038600" y="34290"/>
                    <a:pt x="4001770" y="86360"/>
                  </a:cubicBezTo>
                  <a:cubicBezTo>
                    <a:pt x="3964940" y="34290"/>
                    <a:pt x="3903980" y="0"/>
                    <a:pt x="3836670" y="0"/>
                  </a:cubicBezTo>
                  <a:cubicBezTo>
                    <a:pt x="3768090" y="0"/>
                    <a:pt x="3707130" y="34290"/>
                    <a:pt x="3671570" y="86360"/>
                  </a:cubicBezTo>
                  <a:cubicBezTo>
                    <a:pt x="3634740" y="34290"/>
                    <a:pt x="3575050" y="0"/>
                    <a:pt x="3506470" y="0"/>
                  </a:cubicBezTo>
                  <a:cubicBezTo>
                    <a:pt x="3437890" y="0"/>
                    <a:pt x="3378200" y="34290"/>
                    <a:pt x="3341370" y="86360"/>
                  </a:cubicBezTo>
                  <a:cubicBezTo>
                    <a:pt x="3304540" y="34290"/>
                    <a:pt x="3244850" y="0"/>
                    <a:pt x="3176270" y="0"/>
                  </a:cubicBezTo>
                  <a:cubicBezTo>
                    <a:pt x="3107690" y="0"/>
                    <a:pt x="3048000" y="34290"/>
                    <a:pt x="3011170" y="86360"/>
                  </a:cubicBezTo>
                  <a:cubicBezTo>
                    <a:pt x="2974340" y="34290"/>
                    <a:pt x="2914650" y="0"/>
                    <a:pt x="2846070" y="0"/>
                  </a:cubicBezTo>
                  <a:cubicBezTo>
                    <a:pt x="2777490" y="0"/>
                    <a:pt x="2716530" y="34290"/>
                    <a:pt x="2680970" y="86360"/>
                  </a:cubicBezTo>
                  <a:cubicBezTo>
                    <a:pt x="2644140" y="34290"/>
                    <a:pt x="2583180" y="0"/>
                    <a:pt x="2515870" y="0"/>
                  </a:cubicBezTo>
                  <a:cubicBezTo>
                    <a:pt x="2447290" y="0"/>
                    <a:pt x="2387600" y="34290"/>
                    <a:pt x="2350770" y="86360"/>
                  </a:cubicBezTo>
                  <a:cubicBezTo>
                    <a:pt x="2313940" y="34290"/>
                    <a:pt x="2254250" y="0"/>
                    <a:pt x="2185670" y="0"/>
                  </a:cubicBezTo>
                  <a:cubicBezTo>
                    <a:pt x="2117090" y="0"/>
                    <a:pt x="2057400" y="34290"/>
                    <a:pt x="2020570" y="86360"/>
                  </a:cubicBezTo>
                  <a:cubicBezTo>
                    <a:pt x="1983740" y="34290"/>
                    <a:pt x="1924050" y="0"/>
                    <a:pt x="1855470" y="0"/>
                  </a:cubicBezTo>
                  <a:cubicBezTo>
                    <a:pt x="1786890" y="0"/>
                    <a:pt x="1727200" y="34290"/>
                    <a:pt x="1690370" y="86360"/>
                  </a:cubicBezTo>
                  <a:cubicBezTo>
                    <a:pt x="1653540" y="34290"/>
                    <a:pt x="1593850" y="0"/>
                    <a:pt x="1525270" y="0"/>
                  </a:cubicBezTo>
                  <a:cubicBezTo>
                    <a:pt x="1456690" y="0"/>
                    <a:pt x="1395730" y="34290"/>
                    <a:pt x="1360170" y="86360"/>
                  </a:cubicBezTo>
                  <a:cubicBezTo>
                    <a:pt x="1324610" y="34290"/>
                    <a:pt x="1263650" y="0"/>
                    <a:pt x="1195070" y="0"/>
                  </a:cubicBezTo>
                  <a:cubicBezTo>
                    <a:pt x="1126490" y="0"/>
                    <a:pt x="1066800" y="34290"/>
                    <a:pt x="1029970" y="86360"/>
                  </a:cubicBezTo>
                  <a:cubicBezTo>
                    <a:pt x="990600" y="34290"/>
                    <a:pt x="930910" y="0"/>
                    <a:pt x="862330" y="0"/>
                  </a:cubicBezTo>
                  <a:cubicBezTo>
                    <a:pt x="793750" y="0"/>
                    <a:pt x="734060" y="34290"/>
                    <a:pt x="697230" y="86360"/>
                  </a:cubicBezTo>
                  <a:cubicBezTo>
                    <a:pt x="660400" y="34290"/>
                    <a:pt x="600710" y="0"/>
                    <a:pt x="532130" y="0"/>
                  </a:cubicBezTo>
                  <a:cubicBezTo>
                    <a:pt x="463550" y="0"/>
                    <a:pt x="402590" y="34290"/>
                    <a:pt x="367030" y="86360"/>
                  </a:cubicBezTo>
                  <a:cubicBezTo>
                    <a:pt x="360680" y="76200"/>
                    <a:pt x="353060" y="67310"/>
                    <a:pt x="344170" y="59690"/>
                  </a:cubicBezTo>
                  <a:cubicBezTo>
                    <a:pt x="306070" y="21590"/>
                    <a:pt x="254000" y="0"/>
                    <a:pt x="201930" y="0"/>
                  </a:cubicBezTo>
                  <a:cubicBezTo>
                    <a:pt x="148590" y="0"/>
                    <a:pt x="96520" y="21590"/>
                    <a:pt x="59690" y="59690"/>
                  </a:cubicBezTo>
                  <a:cubicBezTo>
                    <a:pt x="21590" y="96520"/>
                    <a:pt x="0" y="148590"/>
                    <a:pt x="0" y="201930"/>
                  </a:cubicBezTo>
                  <a:cubicBezTo>
                    <a:pt x="0" y="255270"/>
                    <a:pt x="21590" y="307340"/>
                    <a:pt x="59690" y="344170"/>
                  </a:cubicBezTo>
                  <a:cubicBezTo>
                    <a:pt x="68580" y="353060"/>
                    <a:pt x="77470" y="359410"/>
                    <a:pt x="86360" y="367030"/>
                  </a:cubicBezTo>
                  <a:cubicBezTo>
                    <a:pt x="34290" y="403860"/>
                    <a:pt x="0" y="463550"/>
                    <a:pt x="0" y="532130"/>
                  </a:cubicBezTo>
                  <a:cubicBezTo>
                    <a:pt x="0" y="600710"/>
                    <a:pt x="34290" y="660400"/>
                    <a:pt x="86360" y="697230"/>
                  </a:cubicBezTo>
                  <a:cubicBezTo>
                    <a:pt x="34290" y="734060"/>
                    <a:pt x="0" y="793750"/>
                    <a:pt x="0" y="862330"/>
                  </a:cubicBezTo>
                  <a:cubicBezTo>
                    <a:pt x="0" y="930910"/>
                    <a:pt x="34290" y="990600"/>
                    <a:pt x="86360" y="1027430"/>
                  </a:cubicBezTo>
                  <a:cubicBezTo>
                    <a:pt x="34290" y="1064260"/>
                    <a:pt x="0" y="1123950"/>
                    <a:pt x="0" y="1192530"/>
                  </a:cubicBezTo>
                  <a:cubicBezTo>
                    <a:pt x="0" y="1261110"/>
                    <a:pt x="34290" y="1322070"/>
                    <a:pt x="86360" y="1357630"/>
                  </a:cubicBezTo>
                  <a:cubicBezTo>
                    <a:pt x="34290" y="1393190"/>
                    <a:pt x="0" y="1454150"/>
                    <a:pt x="0" y="1522730"/>
                  </a:cubicBezTo>
                  <a:cubicBezTo>
                    <a:pt x="0" y="1591310"/>
                    <a:pt x="34290" y="1651000"/>
                    <a:pt x="86360" y="1687830"/>
                  </a:cubicBezTo>
                  <a:cubicBezTo>
                    <a:pt x="34290" y="1724660"/>
                    <a:pt x="0" y="1784350"/>
                    <a:pt x="0" y="1852930"/>
                  </a:cubicBezTo>
                  <a:cubicBezTo>
                    <a:pt x="0" y="1921510"/>
                    <a:pt x="34290" y="1981200"/>
                    <a:pt x="86360" y="2018030"/>
                  </a:cubicBezTo>
                  <a:cubicBezTo>
                    <a:pt x="34290" y="2054860"/>
                    <a:pt x="0" y="2114550"/>
                    <a:pt x="0" y="2183130"/>
                  </a:cubicBezTo>
                  <a:cubicBezTo>
                    <a:pt x="0" y="2251710"/>
                    <a:pt x="34290" y="2311400"/>
                    <a:pt x="86360" y="2348230"/>
                  </a:cubicBezTo>
                  <a:cubicBezTo>
                    <a:pt x="34290" y="2385060"/>
                    <a:pt x="0" y="2444750"/>
                    <a:pt x="0" y="2513330"/>
                  </a:cubicBezTo>
                  <a:cubicBezTo>
                    <a:pt x="0" y="2581910"/>
                    <a:pt x="34290" y="2642870"/>
                    <a:pt x="86360" y="2678430"/>
                  </a:cubicBezTo>
                  <a:cubicBezTo>
                    <a:pt x="34290" y="2713990"/>
                    <a:pt x="0" y="2774950"/>
                    <a:pt x="0" y="2843530"/>
                  </a:cubicBezTo>
                  <a:cubicBezTo>
                    <a:pt x="0" y="2912110"/>
                    <a:pt x="34290" y="2971800"/>
                    <a:pt x="86360" y="3008630"/>
                  </a:cubicBezTo>
                  <a:cubicBezTo>
                    <a:pt x="34290" y="3045460"/>
                    <a:pt x="0" y="3105150"/>
                    <a:pt x="0" y="3173730"/>
                  </a:cubicBezTo>
                  <a:cubicBezTo>
                    <a:pt x="0" y="3242310"/>
                    <a:pt x="34290" y="3302000"/>
                    <a:pt x="86360" y="3338830"/>
                  </a:cubicBezTo>
                  <a:cubicBezTo>
                    <a:pt x="34290" y="3375660"/>
                    <a:pt x="0" y="3435350"/>
                    <a:pt x="0" y="3503930"/>
                  </a:cubicBezTo>
                  <a:cubicBezTo>
                    <a:pt x="0" y="3572510"/>
                    <a:pt x="34290" y="3633470"/>
                    <a:pt x="86360" y="3669030"/>
                  </a:cubicBezTo>
                  <a:cubicBezTo>
                    <a:pt x="34290" y="3705860"/>
                    <a:pt x="0" y="3766820"/>
                    <a:pt x="0" y="3834130"/>
                  </a:cubicBezTo>
                  <a:cubicBezTo>
                    <a:pt x="0" y="3901440"/>
                    <a:pt x="34290" y="3962400"/>
                    <a:pt x="86360" y="3999230"/>
                  </a:cubicBezTo>
                  <a:cubicBezTo>
                    <a:pt x="34290" y="4036060"/>
                    <a:pt x="0" y="4095750"/>
                    <a:pt x="0" y="4164330"/>
                  </a:cubicBezTo>
                  <a:cubicBezTo>
                    <a:pt x="0" y="4232910"/>
                    <a:pt x="34290" y="4292600"/>
                    <a:pt x="86360" y="4329430"/>
                  </a:cubicBezTo>
                  <a:cubicBezTo>
                    <a:pt x="34290" y="4366260"/>
                    <a:pt x="0" y="4425950"/>
                    <a:pt x="0" y="4494530"/>
                  </a:cubicBezTo>
                  <a:cubicBezTo>
                    <a:pt x="0" y="4563110"/>
                    <a:pt x="34290" y="4622800"/>
                    <a:pt x="86360" y="4659630"/>
                  </a:cubicBezTo>
                  <a:cubicBezTo>
                    <a:pt x="34290" y="4696460"/>
                    <a:pt x="0" y="4756150"/>
                    <a:pt x="0" y="4824730"/>
                  </a:cubicBezTo>
                  <a:cubicBezTo>
                    <a:pt x="0" y="4893310"/>
                    <a:pt x="34290" y="4954270"/>
                    <a:pt x="86360" y="4989830"/>
                  </a:cubicBezTo>
                  <a:cubicBezTo>
                    <a:pt x="34290" y="5025390"/>
                    <a:pt x="0" y="5086350"/>
                    <a:pt x="0" y="5154930"/>
                  </a:cubicBezTo>
                  <a:cubicBezTo>
                    <a:pt x="0" y="5223510"/>
                    <a:pt x="34290" y="5283200"/>
                    <a:pt x="86360" y="5320030"/>
                  </a:cubicBezTo>
                  <a:cubicBezTo>
                    <a:pt x="34290" y="5356860"/>
                    <a:pt x="0" y="5416550"/>
                    <a:pt x="0" y="5485130"/>
                  </a:cubicBezTo>
                  <a:cubicBezTo>
                    <a:pt x="0" y="5553710"/>
                    <a:pt x="34290" y="5613400"/>
                    <a:pt x="86360" y="5650230"/>
                  </a:cubicBezTo>
                  <a:cubicBezTo>
                    <a:pt x="34290" y="5687060"/>
                    <a:pt x="0" y="5746750"/>
                    <a:pt x="0" y="5815330"/>
                  </a:cubicBezTo>
                  <a:cubicBezTo>
                    <a:pt x="0" y="5883910"/>
                    <a:pt x="34290" y="5944870"/>
                    <a:pt x="86360" y="5980430"/>
                  </a:cubicBezTo>
                  <a:cubicBezTo>
                    <a:pt x="76200" y="5986780"/>
                    <a:pt x="67310" y="5994400"/>
                    <a:pt x="59690" y="6003290"/>
                  </a:cubicBezTo>
                  <a:cubicBezTo>
                    <a:pt x="22860" y="6041390"/>
                    <a:pt x="0" y="6093460"/>
                    <a:pt x="0" y="6145530"/>
                  </a:cubicBezTo>
                  <a:cubicBezTo>
                    <a:pt x="0" y="6198870"/>
                    <a:pt x="20320" y="6249670"/>
                    <a:pt x="59690" y="6287770"/>
                  </a:cubicBezTo>
                  <a:cubicBezTo>
                    <a:pt x="97790" y="6325870"/>
                    <a:pt x="148590" y="6347460"/>
                    <a:pt x="201930" y="6347460"/>
                  </a:cubicBezTo>
                  <a:cubicBezTo>
                    <a:pt x="256540" y="6347460"/>
                    <a:pt x="307340" y="6325870"/>
                    <a:pt x="344170" y="6287770"/>
                  </a:cubicBezTo>
                  <a:cubicBezTo>
                    <a:pt x="353060" y="6278880"/>
                    <a:pt x="359410" y="6269990"/>
                    <a:pt x="367030" y="6261100"/>
                  </a:cubicBezTo>
                  <a:cubicBezTo>
                    <a:pt x="403860" y="6313170"/>
                    <a:pt x="463550" y="6347460"/>
                    <a:pt x="532130" y="6347460"/>
                  </a:cubicBezTo>
                  <a:cubicBezTo>
                    <a:pt x="600710" y="6347460"/>
                    <a:pt x="660400" y="6313170"/>
                    <a:pt x="697230" y="6261100"/>
                  </a:cubicBezTo>
                  <a:cubicBezTo>
                    <a:pt x="734060" y="6313170"/>
                    <a:pt x="793750" y="6347460"/>
                    <a:pt x="862330" y="6347460"/>
                  </a:cubicBezTo>
                  <a:cubicBezTo>
                    <a:pt x="930910" y="6347460"/>
                    <a:pt x="990600" y="6313170"/>
                    <a:pt x="1027430" y="6261100"/>
                  </a:cubicBezTo>
                  <a:cubicBezTo>
                    <a:pt x="1064260" y="6313170"/>
                    <a:pt x="1123950" y="6347460"/>
                    <a:pt x="1192530" y="6347460"/>
                  </a:cubicBezTo>
                  <a:cubicBezTo>
                    <a:pt x="1261110" y="6347460"/>
                    <a:pt x="1320800" y="6313170"/>
                    <a:pt x="1357630" y="6261100"/>
                  </a:cubicBezTo>
                  <a:cubicBezTo>
                    <a:pt x="1394460" y="6313170"/>
                    <a:pt x="1455420" y="6347460"/>
                    <a:pt x="1522730" y="6347460"/>
                  </a:cubicBezTo>
                  <a:cubicBezTo>
                    <a:pt x="1591310" y="6347460"/>
                    <a:pt x="1651000" y="6313170"/>
                    <a:pt x="1687830" y="6261100"/>
                  </a:cubicBezTo>
                  <a:cubicBezTo>
                    <a:pt x="1724660" y="6313170"/>
                    <a:pt x="1784350" y="6347460"/>
                    <a:pt x="1852930" y="6347460"/>
                  </a:cubicBezTo>
                  <a:cubicBezTo>
                    <a:pt x="1921510" y="6347460"/>
                    <a:pt x="1981200" y="6313170"/>
                    <a:pt x="2018030" y="6261100"/>
                  </a:cubicBezTo>
                  <a:cubicBezTo>
                    <a:pt x="2054860" y="6313170"/>
                    <a:pt x="2114550" y="6347460"/>
                    <a:pt x="2183130" y="6347460"/>
                  </a:cubicBezTo>
                  <a:cubicBezTo>
                    <a:pt x="2251710" y="6347460"/>
                    <a:pt x="2311400" y="6313170"/>
                    <a:pt x="2348230" y="6261100"/>
                  </a:cubicBezTo>
                  <a:cubicBezTo>
                    <a:pt x="2385060" y="6313170"/>
                    <a:pt x="2444750" y="6347460"/>
                    <a:pt x="2513330" y="6347460"/>
                  </a:cubicBezTo>
                  <a:cubicBezTo>
                    <a:pt x="2581910" y="6347460"/>
                    <a:pt x="2642870" y="6313170"/>
                    <a:pt x="2678430" y="6261100"/>
                  </a:cubicBezTo>
                  <a:cubicBezTo>
                    <a:pt x="2715260" y="6313170"/>
                    <a:pt x="2776220" y="6347460"/>
                    <a:pt x="2843530" y="6347460"/>
                  </a:cubicBezTo>
                  <a:cubicBezTo>
                    <a:pt x="2912110" y="6347460"/>
                    <a:pt x="2971800" y="6313170"/>
                    <a:pt x="3008630" y="6261100"/>
                  </a:cubicBezTo>
                  <a:cubicBezTo>
                    <a:pt x="3045460" y="6313170"/>
                    <a:pt x="3105150" y="6347460"/>
                    <a:pt x="3173730" y="6347460"/>
                  </a:cubicBezTo>
                  <a:cubicBezTo>
                    <a:pt x="3242310" y="6347460"/>
                    <a:pt x="3302000" y="6313170"/>
                    <a:pt x="3338830" y="6261100"/>
                  </a:cubicBezTo>
                  <a:cubicBezTo>
                    <a:pt x="3375660" y="6313170"/>
                    <a:pt x="3435350" y="6347460"/>
                    <a:pt x="3503930" y="6347460"/>
                  </a:cubicBezTo>
                  <a:cubicBezTo>
                    <a:pt x="3572510" y="6347460"/>
                    <a:pt x="3632200" y="6313170"/>
                    <a:pt x="3669030" y="6261100"/>
                  </a:cubicBezTo>
                  <a:cubicBezTo>
                    <a:pt x="3705860" y="6313170"/>
                    <a:pt x="3765550" y="6347460"/>
                    <a:pt x="3834130" y="6347460"/>
                  </a:cubicBezTo>
                  <a:cubicBezTo>
                    <a:pt x="3902710" y="6347460"/>
                    <a:pt x="3963670" y="6313170"/>
                    <a:pt x="3999230" y="6261100"/>
                  </a:cubicBezTo>
                  <a:cubicBezTo>
                    <a:pt x="4036060" y="6313170"/>
                    <a:pt x="4095750" y="6347460"/>
                    <a:pt x="4164330" y="6347460"/>
                  </a:cubicBezTo>
                  <a:cubicBezTo>
                    <a:pt x="4232910" y="6347460"/>
                    <a:pt x="4292600" y="6313170"/>
                    <a:pt x="4329430" y="6261100"/>
                  </a:cubicBezTo>
                  <a:cubicBezTo>
                    <a:pt x="4366260" y="6313170"/>
                    <a:pt x="4425950" y="6347460"/>
                    <a:pt x="4494530" y="6347460"/>
                  </a:cubicBezTo>
                  <a:cubicBezTo>
                    <a:pt x="4563110" y="6347460"/>
                    <a:pt x="4622800" y="6313170"/>
                    <a:pt x="4659630" y="6261100"/>
                  </a:cubicBezTo>
                  <a:cubicBezTo>
                    <a:pt x="4696460" y="6313170"/>
                    <a:pt x="4756150" y="6347460"/>
                    <a:pt x="4824730" y="6347460"/>
                  </a:cubicBezTo>
                  <a:cubicBezTo>
                    <a:pt x="4893310" y="6347460"/>
                    <a:pt x="4954270" y="6313170"/>
                    <a:pt x="4989830" y="6261100"/>
                  </a:cubicBezTo>
                  <a:cubicBezTo>
                    <a:pt x="5026660" y="6313170"/>
                    <a:pt x="5087620" y="6347460"/>
                    <a:pt x="5154930" y="6347460"/>
                  </a:cubicBezTo>
                  <a:cubicBezTo>
                    <a:pt x="5223510" y="6347460"/>
                    <a:pt x="5283200" y="6313170"/>
                    <a:pt x="5320030" y="6261100"/>
                  </a:cubicBezTo>
                  <a:cubicBezTo>
                    <a:pt x="5356860" y="6313170"/>
                    <a:pt x="5416550" y="6347460"/>
                    <a:pt x="5485130" y="6347460"/>
                  </a:cubicBezTo>
                  <a:cubicBezTo>
                    <a:pt x="5553710" y="6347460"/>
                    <a:pt x="5613400" y="6313170"/>
                    <a:pt x="5650230" y="6261100"/>
                  </a:cubicBezTo>
                  <a:cubicBezTo>
                    <a:pt x="5687060" y="6313170"/>
                    <a:pt x="5746750" y="6347460"/>
                    <a:pt x="5815330" y="6347460"/>
                  </a:cubicBezTo>
                  <a:cubicBezTo>
                    <a:pt x="5883910" y="6347460"/>
                    <a:pt x="5943600" y="6313170"/>
                    <a:pt x="5980430" y="6261100"/>
                  </a:cubicBezTo>
                  <a:cubicBezTo>
                    <a:pt x="5986780" y="6271260"/>
                    <a:pt x="5994400" y="6280150"/>
                    <a:pt x="6003290" y="6287770"/>
                  </a:cubicBezTo>
                  <a:cubicBezTo>
                    <a:pt x="6041390" y="6325870"/>
                    <a:pt x="6092190" y="6347460"/>
                    <a:pt x="6145530" y="6347460"/>
                  </a:cubicBezTo>
                  <a:cubicBezTo>
                    <a:pt x="6198870" y="6347460"/>
                    <a:pt x="6249670" y="6325870"/>
                    <a:pt x="6287770" y="6287770"/>
                  </a:cubicBezTo>
                  <a:cubicBezTo>
                    <a:pt x="6325870" y="6249670"/>
                    <a:pt x="6347460" y="6198870"/>
                    <a:pt x="6347460" y="6145530"/>
                  </a:cubicBezTo>
                  <a:cubicBezTo>
                    <a:pt x="6347460" y="6092190"/>
                    <a:pt x="6325870" y="6040120"/>
                    <a:pt x="6287770" y="6003290"/>
                  </a:cubicBezTo>
                  <a:cubicBezTo>
                    <a:pt x="6278880" y="5994400"/>
                    <a:pt x="6269990" y="5988050"/>
                    <a:pt x="6261100" y="5980430"/>
                  </a:cubicBezTo>
                  <a:cubicBezTo>
                    <a:pt x="6313170" y="5943600"/>
                    <a:pt x="6347460" y="5883910"/>
                    <a:pt x="6347460" y="5815330"/>
                  </a:cubicBezTo>
                  <a:cubicBezTo>
                    <a:pt x="6347460" y="5746750"/>
                    <a:pt x="6313170" y="5687060"/>
                    <a:pt x="6261100" y="5650230"/>
                  </a:cubicBezTo>
                  <a:cubicBezTo>
                    <a:pt x="6313170" y="5613400"/>
                    <a:pt x="6347460" y="5553710"/>
                    <a:pt x="6347460" y="5485130"/>
                  </a:cubicBezTo>
                  <a:cubicBezTo>
                    <a:pt x="6347460" y="5416550"/>
                    <a:pt x="6313170" y="5356860"/>
                    <a:pt x="6261100" y="5320030"/>
                  </a:cubicBezTo>
                  <a:cubicBezTo>
                    <a:pt x="6313170" y="5283200"/>
                    <a:pt x="6347460" y="5223510"/>
                    <a:pt x="6347460" y="5154930"/>
                  </a:cubicBezTo>
                  <a:cubicBezTo>
                    <a:pt x="6347460" y="5086350"/>
                    <a:pt x="6313170" y="5025390"/>
                    <a:pt x="6261100" y="4989830"/>
                  </a:cubicBezTo>
                  <a:cubicBezTo>
                    <a:pt x="6313170" y="4953000"/>
                    <a:pt x="6347460" y="4892040"/>
                    <a:pt x="6347460" y="4824730"/>
                  </a:cubicBezTo>
                  <a:cubicBezTo>
                    <a:pt x="6347460" y="4756150"/>
                    <a:pt x="6313170" y="4696460"/>
                    <a:pt x="6261100" y="4659630"/>
                  </a:cubicBezTo>
                  <a:cubicBezTo>
                    <a:pt x="6313170" y="4622800"/>
                    <a:pt x="6347460" y="4563110"/>
                    <a:pt x="6347460" y="4494530"/>
                  </a:cubicBezTo>
                  <a:cubicBezTo>
                    <a:pt x="6347460" y="4425950"/>
                    <a:pt x="6313170" y="4366260"/>
                    <a:pt x="6261100" y="4329430"/>
                  </a:cubicBezTo>
                  <a:cubicBezTo>
                    <a:pt x="6313170" y="4292600"/>
                    <a:pt x="6347460" y="4232910"/>
                    <a:pt x="6347460" y="4164330"/>
                  </a:cubicBezTo>
                  <a:cubicBezTo>
                    <a:pt x="6347460" y="4095750"/>
                    <a:pt x="6313170" y="4036060"/>
                    <a:pt x="6261100" y="3999230"/>
                  </a:cubicBezTo>
                  <a:cubicBezTo>
                    <a:pt x="6313170" y="3962400"/>
                    <a:pt x="6347460" y="3901440"/>
                    <a:pt x="6347460" y="3834130"/>
                  </a:cubicBezTo>
                  <a:cubicBezTo>
                    <a:pt x="6347460" y="3765550"/>
                    <a:pt x="6313170" y="3704590"/>
                    <a:pt x="6261100" y="3669030"/>
                  </a:cubicBezTo>
                  <a:cubicBezTo>
                    <a:pt x="6313170" y="3632200"/>
                    <a:pt x="6347460" y="3572510"/>
                    <a:pt x="6347460" y="3503930"/>
                  </a:cubicBezTo>
                  <a:cubicBezTo>
                    <a:pt x="6347460" y="3435350"/>
                    <a:pt x="6313170" y="3375660"/>
                    <a:pt x="6261100" y="3338830"/>
                  </a:cubicBezTo>
                  <a:cubicBezTo>
                    <a:pt x="6313170" y="3302000"/>
                    <a:pt x="6347460" y="3242310"/>
                    <a:pt x="6347460" y="3173730"/>
                  </a:cubicBezTo>
                  <a:cubicBezTo>
                    <a:pt x="6347460" y="3105150"/>
                    <a:pt x="6313170" y="3045460"/>
                    <a:pt x="6261100" y="3008630"/>
                  </a:cubicBezTo>
                  <a:cubicBezTo>
                    <a:pt x="6313170" y="2971800"/>
                    <a:pt x="6347460" y="2912110"/>
                    <a:pt x="6347460" y="2843530"/>
                  </a:cubicBezTo>
                  <a:cubicBezTo>
                    <a:pt x="6347460" y="2774950"/>
                    <a:pt x="6313170" y="2713990"/>
                    <a:pt x="6261100" y="2678430"/>
                  </a:cubicBezTo>
                  <a:cubicBezTo>
                    <a:pt x="6313170" y="2641600"/>
                    <a:pt x="6347460" y="2580640"/>
                    <a:pt x="6347460" y="2513330"/>
                  </a:cubicBezTo>
                  <a:cubicBezTo>
                    <a:pt x="6347460" y="2444750"/>
                    <a:pt x="6313170" y="2383790"/>
                    <a:pt x="6261100" y="2348230"/>
                  </a:cubicBezTo>
                  <a:cubicBezTo>
                    <a:pt x="6313170" y="2311400"/>
                    <a:pt x="6347460" y="2251710"/>
                    <a:pt x="6347460" y="2183130"/>
                  </a:cubicBezTo>
                  <a:cubicBezTo>
                    <a:pt x="6347460" y="2114550"/>
                    <a:pt x="6313170" y="2054860"/>
                    <a:pt x="6261100" y="2018030"/>
                  </a:cubicBezTo>
                  <a:cubicBezTo>
                    <a:pt x="6313170" y="1981200"/>
                    <a:pt x="6347460" y="1921510"/>
                    <a:pt x="6347460" y="1852930"/>
                  </a:cubicBezTo>
                  <a:cubicBezTo>
                    <a:pt x="6347460" y="1784350"/>
                    <a:pt x="6313170" y="1724660"/>
                    <a:pt x="6261100" y="1687830"/>
                  </a:cubicBezTo>
                  <a:cubicBezTo>
                    <a:pt x="6313170" y="1651000"/>
                    <a:pt x="6347460" y="1591310"/>
                    <a:pt x="6347460" y="1522730"/>
                  </a:cubicBezTo>
                  <a:cubicBezTo>
                    <a:pt x="6347460" y="1454150"/>
                    <a:pt x="6313170" y="1393190"/>
                    <a:pt x="6261100" y="1357630"/>
                  </a:cubicBezTo>
                  <a:cubicBezTo>
                    <a:pt x="6313170" y="1322070"/>
                    <a:pt x="6347460" y="1261110"/>
                    <a:pt x="6347460" y="1192530"/>
                  </a:cubicBezTo>
                  <a:cubicBezTo>
                    <a:pt x="6347460" y="1123950"/>
                    <a:pt x="6313170" y="1064260"/>
                    <a:pt x="6261100" y="1027430"/>
                  </a:cubicBezTo>
                  <a:cubicBezTo>
                    <a:pt x="6313170" y="990600"/>
                    <a:pt x="6347460" y="930910"/>
                    <a:pt x="6347460" y="862330"/>
                  </a:cubicBezTo>
                  <a:cubicBezTo>
                    <a:pt x="6347460" y="793750"/>
                    <a:pt x="6313170" y="734060"/>
                    <a:pt x="6261100" y="697230"/>
                  </a:cubicBezTo>
                  <a:cubicBezTo>
                    <a:pt x="6315710" y="660400"/>
                    <a:pt x="6350000" y="600710"/>
                    <a:pt x="6350000" y="532130"/>
                  </a:cubicBezTo>
                  <a:close/>
                </a:path>
              </a:pathLst>
            </a:custGeom>
            <a:solidFill>
              <a:srgbClr val="FF641D"/>
            </a:solidFill>
          </p:spPr>
        </p:sp>
        <p:sp>
          <p:nvSpPr>
            <p:cNvPr name="Freeform 8" id="8"/>
            <p:cNvSpPr/>
            <p:nvPr/>
          </p:nvSpPr>
          <p:spPr>
            <a:xfrm flipH="false" flipV="false" rot="0">
              <a:off x="358140" y="358140"/>
              <a:ext cx="5632450" cy="5633720"/>
            </a:xfrm>
            <a:custGeom>
              <a:avLst/>
              <a:gdLst/>
              <a:ahLst/>
              <a:cxnLst/>
              <a:rect r="r" b="b" t="t" l="l"/>
              <a:pathLst>
                <a:path h="5633720" w="5632450">
                  <a:moveTo>
                    <a:pt x="0" y="0"/>
                  </a:moveTo>
                  <a:lnTo>
                    <a:pt x="5632450" y="0"/>
                  </a:lnTo>
                  <a:lnTo>
                    <a:pt x="5632450" y="5633720"/>
                  </a:lnTo>
                  <a:lnTo>
                    <a:pt x="0" y="5633720"/>
                  </a:lnTo>
                  <a:close/>
                </a:path>
              </a:pathLst>
            </a:custGeom>
            <a:blipFill>
              <a:blip r:embed="rId5"/>
              <a:stretch>
                <a:fillRect l="0" t="-25029" r="0" b="-25029"/>
              </a:stretch>
            </a:blipFill>
          </p:spPr>
        </p:sp>
      </p:grpSp>
      <p:sp>
        <p:nvSpPr>
          <p:cNvPr name="Freeform 9" id="9"/>
          <p:cNvSpPr/>
          <p:nvPr/>
        </p:nvSpPr>
        <p:spPr>
          <a:xfrm flipH="false" flipV="false" rot="0">
            <a:off x="15992280" y="4501377"/>
            <a:ext cx="1267020" cy="1177883"/>
          </a:xfrm>
          <a:custGeom>
            <a:avLst/>
            <a:gdLst/>
            <a:ahLst/>
            <a:cxnLst/>
            <a:rect r="r" b="b" t="t" l="l"/>
            <a:pathLst>
              <a:path h="1177883" w="1267020">
                <a:moveTo>
                  <a:pt x="0" y="0"/>
                </a:moveTo>
                <a:lnTo>
                  <a:pt x="1267020" y="0"/>
                </a:lnTo>
                <a:lnTo>
                  <a:pt x="1267020" y="1177883"/>
                </a:lnTo>
                <a:lnTo>
                  <a:pt x="0" y="11778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637636" y="2610670"/>
            <a:ext cx="782128" cy="727104"/>
          </a:xfrm>
          <a:custGeom>
            <a:avLst/>
            <a:gdLst/>
            <a:ahLst/>
            <a:cxnLst/>
            <a:rect r="r" b="b" t="t" l="l"/>
            <a:pathLst>
              <a:path h="727104" w="782128">
                <a:moveTo>
                  <a:pt x="0" y="0"/>
                </a:moveTo>
                <a:lnTo>
                  <a:pt x="782128" y="0"/>
                </a:lnTo>
                <a:lnTo>
                  <a:pt x="782128" y="727104"/>
                </a:lnTo>
                <a:lnTo>
                  <a:pt x="0" y="7271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6345643" y="-314943"/>
            <a:ext cx="5596714" cy="629885"/>
            <a:chOff x="0" y="0"/>
            <a:chExt cx="1474032" cy="165896"/>
          </a:xfrm>
        </p:grpSpPr>
        <p:sp>
          <p:nvSpPr>
            <p:cNvPr name="Freeform 12" id="12"/>
            <p:cNvSpPr/>
            <p:nvPr/>
          </p:nvSpPr>
          <p:spPr>
            <a:xfrm flipH="false" flipV="false" rot="0">
              <a:off x="0" y="0"/>
              <a:ext cx="1474032" cy="165896"/>
            </a:xfrm>
            <a:custGeom>
              <a:avLst/>
              <a:gdLst/>
              <a:ahLst/>
              <a:cxnLst/>
              <a:rect r="r" b="b" t="t" l="l"/>
              <a:pathLst>
                <a:path h="165896" w="1474032">
                  <a:moveTo>
                    <a:pt x="0" y="0"/>
                  </a:moveTo>
                  <a:lnTo>
                    <a:pt x="1474032" y="0"/>
                  </a:lnTo>
                  <a:lnTo>
                    <a:pt x="1474032" y="165896"/>
                  </a:lnTo>
                  <a:lnTo>
                    <a:pt x="0" y="165896"/>
                  </a:lnTo>
                  <a:close/>
                </a:path>
              </a:pathLst>
            </a:custGeom>
            <a:solidFill>
              <a:srgbClr val="0050BB"/>
            </a:solidFill>
          </p:spPr>
        </p:sp>
        <p:sp>
          <p:nvSpPr>
            <p:cNvPr name="TextBox 13" id="13"/>
            <p:cNvSpPr txBox="true"/>
            <p:nvPr/>
          </p:nvSpPr>
          <p:spPr>
            <a:xfrm>
              <a:off x="0" y="-38100"/>
              <a:ext cx="1474032" cy="203996"/>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996706" y="4958577"/>
            <a:ext cx="10294588" cy="1969631"/>
          </a:xfrm>
          <a:prstGeom prst="rect">
            <a:avLst/>
          </a:prstGeom>
        </p:spPr>
        <p:txBody>
          <a:bodyPr anchor="t" rtlCol="false" tIns="0" lIns="0" bIns="0" rIns="0">
            <a:spAutoFit/>
          </a:bodyPr>
          <a:lstStyle/>
          <a:p>
            <a:pPr algn="ctr">
              <a:lnSpc>
                <a:spcPts val="14351"/>
              </a:lnSpc>
            </a:pPr>
            <a:r>
              <a:rPr lang="en-US" b="true" sz="15946" spc="-95">
                <a:solidFill>
                  <a:srgbClr val="05103C"/>
                </a:solidFill>
                <a:latin typeface="TS Damas Sans Bold"/>
                <a:ea typeface="TS Damas Sans Bold"/>
                <a:cs typeface="TS Damas Sans Bold"/>
                <a:sym typeface="TS Damas Sans Bold"/>
              </a:rPr>
              <a:t>KASIH</a:t>
            </a:r>
          </a:p>
        </p:txBody>
      </p:sp>
      <p:sp>
        <p:nvSpPr>
          <p:cNvPr name="TextBox 15" id="15"/>
          <p:cNvSpPr txBox="true"/>
          <p:nvPr/>
        </p:nvSpPr>
        <p:spPr>
          <a:xfrm rot="0">
            <a:off x="3996706" y="3151602"/>
            <a:ext cx="10294588" cy="1922011"/>
          </a:xfrm>
          <a:prstGeom prst="rect">
            <a:avLst/>
          </a:prstGeom>
        </p:spPr>
        <p:txBody>
          <a:bodyPr anchor="t" rtlCol="false" tIns="0" lIns="0" bIns="0" rIns="0">
            <a:spAutoFit/>
          </a:bodyPr>
          <a:lstStyle/>
          <a:p>
            <a:pPr algn="ctr">
              <a:lnSpc>
                <a:spcPts val="13901"/>
              </a:lnSpc>
            </a:pPr>
            <a:r>
              <a:rPr lang="en-US" b="true" sz="15446" spc="-92">
                <a:solidFill>
                  <a:srgbClr val="05103C"/>
                </a:solidFill>
                <a:latin typeface="TS Damas Sans Bold"/>
                <a:ea typeface="TS Damas Sans Bold"/>
                <a:cs typeface="TS Damas Sans Bold"/>
                <a:sym typeface="TS Damas Sans Bold"/>
              </a:rPr>
              <a:t>TERIMA</a:t>
            </a:r>
          </a:p>
        </p:txBody>
      </p:sp>
      <p:sp>
        <p:nvSpPr>
          <p:cNvPr name="TextBox 16" id="16"/>
          <p:cNvSpPr txBox="true"/>
          <p:nvPr/>
        </p:nvSpPr>
        <p:spPr>
          <a:xfrm rot="0">
            <a:off x="2570027" y="8493252"/>
            <a:ext cx="3689891" cy="372978"/>
          </a:xfrm>
          <a:prstGeom prst="rect">
            <a:avLst/>
          </a:prstGeom>
        </p:spPr>
        <p:txBody>
          <a:bodyPr anchor="t" rtlCol="false" tIns="0" lIns="0" bIns="0" rIns="0">
            <a:spAutoFit/>
          </a:bodyPr>
          <a:lstStyle/>
          <a:p>
            <a:pPr algn="l" marL="0" indent="0" lvl="0">
              <a:lnSpc>
                <a:spcPts val="2807"/>
              </a:lnSpc>
              <a:spcBef>
                <a:spcPct val="0"/>
              </a:spcBef>
            </a:pPr>
            <a:r>
              <a:rPr lang="en-US" sz="2599" spc="-137">
                <a:solidFill>
                  <a:srgbClr val="05103C"/>
                </a:solidFill>
                <a:latin typeface="Glacial Indifference"/>
                <a:ea typeface="Glacial Indifference"/>
                <a:cs typeface="Glacial Indifference"/>
                <a:sym typeface="Glacial Indifference"/>
              </a:rPr>
              <a:t>Presented by </a:t>
            </a:r>
          </a:p>
        </p:txBody>
      </p:sp>
      <p:sp>
        <p:nvSpPr>
          <p:cNvPr name="TextBox 17" id="17"/>
          <p:cNvSpPr txBox="true"/>
          <p:nvPr/>
        </p:nvSpPr>
        <p:spPr>
          <a:xfrm rot="0">
            <a:off x="2570027" y="8885301"/>
            <a:ext cx="3689891" cy="725424"/>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DIMAS RAGIL SAMPOERNA</a:t>
            </a:r>
          </a:p>
        </p:txBody>
      </p:sp>
      <p:grpSp>
        <p:nvGrpSpPr>
          <p:cNvPr name="Group 18" id="18"/>
          <p:cNvGrpSpPr/>
          <p:nvPr/>
        </p:nvGrpSpPr>
        <p:grpSpPr>
          <a:xfrm rot="0">
            <a:off x="1028700" y="8200438"/>
            <a:ext cx="1087536" cy="1057862"/>
            <a:chOff x="0" y="0"/>
            <a:chExt cx="168488" cy="163891"/>
          </a:xfrm>
        </p:grpSpPr>
        <p:sp>
          <p:nvSpPr>
            <p:cNvPr name="Freeform 19" id="19"/>
            <p:cNvSpPr/>
            <p:nvPr/>
          </p:nvSpPr>
          <p:spPr>
            <a:xfrm flipH="false" flipV="false" rot="0">
              <a:off x="0" y="0"/>
              <a:ext cx="168488" cy="163891"/>
            </a:xfrm>
            <a:custGeom>
              <a:avLst/>
              <a:gdLst/>
              <a:ahLst/>
              <a:cxnLst/>
              <a:rect r="r" b="b" t="t" l="l"/>
              <a:pathLst>
                <a:path h="163891" w="168488">
                  <a:moveTo>
                    <a:pt x="0" y="0"/>
                  </a:moveTo>
                  <a:lnTo>
                    <a:pt x="168488" y="0"/>
                  </a:lnTo>
                  <a:lnTo>
                    <a:pt x="168488" y="163891"/>
                  </a:lnTo>
                  <a:lnTo>
                    <a:pt x="0" y="163891"/>
                  </a:lnTo>
                  <a:close/>
                </a:path>
              </a:pathLst>
            </a:custGeom>
            <a:blipFill>
              <a:blip r:embed="rId10"/>
              <a:stretch>
                <a:fillRect l="0" t="-27152" r="0" b="-27152"/>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30401" y="-3653959"/>
            <a:ext cx="18781415" cy="18947203"/>
          </a:xfrm>
          <a:custGeom>
            <a:avLst/>
            <a:gdLst/>
            <a:ahLst/>
            <a:cxnLst/>
            <a:rect r="r" b="b" t="t" l="l"/>
            <a:pathLst>
              <a:path h="18947203" w="18781415">
                <a:moveTo>
                  <a:pt x="0" y="0"/>
                </a:moveTo>
                <a:lnTo>
                  <a:pt x="18781415" y="0"/>
                </a:lnTo>
                <a:lnTo>
                  <a:pt x="18781415" y="18947203"/>
                </a:lnTo>
                <a:lnTo>
                  <a:pt x="0" y="18947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266830" y="0"/>
            <a:ext cx="5021170" cy="10287000"/>
            <a:chOff x="0" y="0"/>
            <a:chExt cx="1322448" cy="2709333"/>
          </a:xfrm>
        </p:grpSpPr>
        <p:sp>
          <p:nvSpPr>
            <p:cNvPr name="Freeform 4" id="4"/>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050BB"/>
            </a:solidFill>
          </p:spPr>
        </p:sp>
        <p:sp>
          <p:nvSpPr>
            <p:cNvPr name="TextBox 5" id="5"/>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95820" y="-1782102"/>
            <a:ext cx="3429547" cy="342954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9966307" y="300249"/>
            <a:ext cx="8027935" cy="8958051"/>
            <a:chOff x="0" y="0"/>
            <a:chExt cx="8603361" cy="9600146"/>
          </a:xfrm>
        </p:grpSpPr>
        <p:sp>
          <p:nvSpPr>
            <p:cNvPr name="Freeform 10" id="10"/>
            <p:cNvSpPr/>
            <p:nvPr/>
          </p:nvSpPr>
          <p:spPr>
            <a:xfrm flipH="false" flipV="false" rot="0">
              <a:off x="-2794" y="-127"/>
              <a:ext cx="8606155" cy="9600273"/>
            </a:xfrm>
            <a:custGeom>
              <a:avLst/>
              <a:gdLst/>
              <a:ahLst/>
              <a:cxnLst/>
              <a:rect r="r" b="b" t="t" l="l"/>
              <a:pathLst>
                <a:path h="9600273" w="8606155">
                  <a:moveTo>
                    <a:pt x="8606155" y="9567205"/>
                  </a:moveTo>
                  <a:cubicBezTo>
                    <a:pt x="8606155" y="9598139"/>
                    <a:pt x="8595487" y="9600273"/>
                    <a:pt x="8567674" y="9600273"/>
                  </a:cubicBezTo>
                  <a:cubicBezTo>
                    <a:pt x="5713095" y="9599680"/>
                    <a:pt x="2858643" y="9599680"/>
                    <a:pt x="4064" y="9599680"/>
                  </a:cubicBezTo>
                  <a:cubicBezTo>
                    <a:pt x="0" y="9586761"/>
                    <a:pt x="6350" y="9575027"/>
                    <a:pt x="9271" y="9563056"/>
                  </a:cubicBezTo>
                  <a:cubicBezTo>
                    <a:pt x="134747" y="9038947"/>
                    <a:pt x="260350" y="8514955"/>
                    <a:pt x="386207" y="7990964"/>
                  </a:cubicBezTo>
                  <a:cubicBezTo>
                    <a:pt x="565658" y="7243912"/>
                    <a:pt x="745490" y="6496979"/>
                    <a:pt x="924814" y="5749926"/>
                  </a:cubicBezTo>
                  <a:cubicBezTo>
                    <a:pt x="1146302" y="4827342"/>
                    <a:pt x="1367282" y="3904757"/>
                    <a:pt x="1588643" y="2982290"/>
                  </a:cubicBezTo>
                  <a:cubicBezTo>
                    <a:pt x="1813560" y="2045127"/>
                    <a:pt x="2038604" y="1108082"/>
                    <a:pt x="2264156" y="171038"/>
                  </a:cubicBezTo>
                  <a:cubicBezTo>
                    <a:pt x="2277872" y="114028"/>
                    <a:pt x="2286635" y="55714"/>
                    <a:pt x="2308860" y="601"/>
                  </a:cubicBezTo>
                  <a:cubicBezTo>
                    <a:pt x="4395216" y="601"/>
                    <a:pt x="6481572" y="601"/>
                    <a:pt x="8567928" y="0"/>
                  </a:cubicBezTo>
                  <a:cubicBezTo>
                    <a:pt x="8596249" y="0"/>
                    <a:pt x="8605901" y="3209"/>
                    <a:pt x="8605901" y="33432"/>
                  </a:cubicBezTo>
                  <a:cubicBezTo>
                    <a:pt x="8605139" y="3211396"/>
                    <a:pt x="8605139" y="6389359"/>
                    <a:pt x="8606155" y="9567205"/>
                  </a:cubicBezTo>
                  <a:close/>
                </a:path>
              </a:pathLst>
            </a:custGeom>
            <a:blipFill>
              <a:blip r:embed="rId4"/>
              <a:stretch>
                <a:fillRect l="-22797" t="-1" r="-44691" b="-1"/>
              </a:stretch>
            </a:blipFill>
          </p:spPr>
        </p:sp>
      </p:grpSp>
      <p:sp>
        <p:nvSpPr>
          <p:cNvPr name="Freeform 11" id="11"/>
          <p:cNvSpPr/>
          <p:nvPr/>
        </p:nvSpPr>
        <p:spPr>
          <a:xfrm flipH="false" flipV="false" rot="0">
            <a:off x="15777415" y="7977193"/>
            <a:ext cx="3719361" cy="3457698"/>
          </a:xfrm>
          <a:custGeom>
            <a:avLst/>
            <a:gdLst/>
            <a:ahLst/>
            <a:cxnLst/>
            <a:rect r="r" b="b" t="t" l="l"/>
            <a:pathLst>
              <a:path h="3457698" w="3719361">
                <a:moveTo>
                  <a:pt x="0" y="0"/>
                </a:moveTo>
                <a:lnTo>
                  <a:pt x="3719361" y="0"/>
                </a:lnTo>
                <a:lnTo>
                  <a:pt x="3719361" y="3457698"/>
                </a:lnTo>
                <a:lnTo>
                  <a:pt x="0" y="3457698"/>
                </a:lnTo>
                <a:lnTo>
                  <a:pt x="0" y="0"/>
                </a:lnTo>
                <a:close/>
              </a:path>
            </a:pathLst>
          </a:custGeom>
          <a:blipFill>
            <a:blip r:embed="rId5">
              <a:alphaModFix amt="74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283235" y="8670065"/>
            <a:ext cx="11402164" cy="711357"/>
          </a:xfrm>
          <a:custGeom>
            <a:avLst/>
            <a:gdLst/>
            <a:ahLst/>
            <a:cxnLst/>
            <a:rect r="r" b="b" t="t" l="l"/>
            <a:pathLst>
              <a:path h="711357" w="11402164">
                <a:moveTo>
                  <a:pt x="0" y="0"/>
                </a:moveTo>
                <a:lnTo>
                  <a:pt x="11402164" y="0"/>
                </a:lnTo>
                <a:lnTo>
                  <a:pt x="11402164" y="711357"/>
                </a:lnTo>
                <a:lnTo>
                  <a:pt x="0" y="711357"/>
                </a:lnTo>
                <a:lnTo>
                  <a:pt x="0" y="0"/>
                </a:lnTo>
                <a:close/>
              </a:path>
            </a:pathLst>
          </a:custGeom>
          <a:blipFill>
            <a:blip r:embed="rId7"/>
            <a:stretch>
              <a:fillRect l="0" t="-216567" r="0" b="0"/>
            </a:stretch>
          </a:blipFill>
        </p:spPr>
      </p:sp>
      <p:grpSp>
        <p:nvGrpSpPr>
          <p:cNvPr name="Group 13" id="13"/>
          <p:cNvGrpSpPr/>
          <p:nvPr/>
        </p:nvGrpSpPr>
        <p:grpSpPr>
          <a:xfrm rot="0">
            <a:off x="0" y="4962345"/>
            <a:ext cx="11387207" cy="4936633"/>
            <a:chOff x="0" y="0"/>
            <a:chExt cx="2999100" cy="1300183"/>
          </a:xfrm>
        </p:grpSpPr>
        <p:sp>
          <p:nvSpPr>
            <p:cNvPr name="Freeform 14" id="14"/>
            <p:cNvSpPr/>
            <p:nvPr/>
          </p:nvSpPr>
          <p:spPr>
            <a:xfrm flipH="false" flipV="false" rot="0">
              <a:off x="0" y="0"/>
              <a:ext cx="2999100" cy="1300183"/>
            </a:xfrm>
            <a:custGeom>
              <a:avLst/>
              <a:gdLst/>
              <a:ahLst/>
              <a:cxnLst/>
              <a:rect r="r" b="b" t="t" l="l"/>
              <a:pathLst>
                <a:path h="1300183" w="2999100">
                  <a:moveTo>
                    <a:pt x="9518" y="0"/>
                  </a:moveTo>
                  <a:lnTo>
                    <a:pt x="2989581" y="0"/>
                  </a:lnTo>
                  <a:cubicBezTo>
                    <a:pt x="2992106" y="0"/>
                    <a:pt x="2994527" y="1003"/>
                    <a:pt x="2996312" y="2788"/>
                  </a:cubicBezTo>
                  <a:cubicBezTo>
                    <a:pt x="2998097" y="4573"/>
                    <a:pt x="2999100" y="6994"/>
                    <a:pt x="2999100" y="9518"/>
                  </a:cubicBezTo>
                  <a:lnTo>
                    <a:pt x="2999100" y="1290665"/>
                  </a:lnTo>
                  <a:cubicBezTo>
                    <a:pt x="2999100" y="1295922"/>
                    <a:pt x="2994838" y="1300183"/>
                    <a:pt x="2989581" y="1300183"/>
                  </a:cubicBezTo>
                  <a:lnTo>
                    <a:pt x="9518" y="1300183"/>
                  </a:lnTo>
                  <a:cubicBezTo>
                    <a:pt x="6994" y="1300183"/>
                    <a:pt x="4573" y="1299180"/>
                    <a:pt x="2788" y="1297395"/>
                  </a:cubicBezTo>
                  <a:cubicBezTo>
                    <a:pt x="1003" y="1295610"/>
                    <a:pt x="0" y="1293189"/>
                    <a:pt x="0" y="1290665"/>
                  </a:cubicBezTo>
                  <a:lnTo>
                    <a:pt x="0" y="9518"/>
                  </a:lnTo>
                  <a:cubicBezTo>
                    <a:pt x="0" y="6994"/>
                    <a:pt x="1003" y="4573"/>
                    <a:pt x="2788" y="2788"/>
                  </a:cubicBezTo>
                  <a:cubicBezTo>
                    <a:pt x="4573" y="1003"/>
                    <a:pt x="6994" y="0"/>
                    <a:pt x="9518" y="0"/>
                  </a:cubicBezTo>
                  <a:close/>
                </a:path>
              </a:pathLst>
            </a:custGeom>
            <a:solidFill>
              <a:srgbClr val="00569E"/>
            </a:solidFill>
          </p:spPr>
        </p:sp>
        <p:sp>
          <p:nvSpPr>
            <p:cNvPr name="TextBox 15" id="15"/>
            <p:cNvSpPr txBox="true"/>
            <p:nvPr/>
          </p:nvSpPr>
          <p:spPr>
            <a:xfrm>
              <a:off x="0" y="-38100"/>
              <a:ext cx="2999100" cy="133828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646461" y="4633837"/>
            <a:ext cx="2772169" cy="685553"/>
            <a:chOff x="0" y="0"/>
            <a:chExt cx="1013291" cy="250585"/>
          </a:xfrm>
        </p:grpSpPr>
        <p:sp>
          <p:nvSpPr>
            <p:cNvPr name="Freeform 17" id="17"/>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18" id="18"/>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Objective</a:t>
              </a:r>
            </a:p>
          </p:txBody>
        </p:sp>
      </p:grpSp>
      <p:grpSp>
        <p:nvGrpSpPr>
          <p:cNvPr name="Group 19" id="19"/>
          <p:cNvGrpSpPr/>
          <p:nvPr/>
        </p:nvGrpSpPr>
        <p:grpSpPr>
          <a:xfrm rot="0">
            <a:off x="4303275" y="4633837"/>
            <a:ext cx="2772169" cy="685553"/>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Action</a:t>
              </a:r>
            </a:p>
          </p:txBody>
        </p:sp>
      </p:grpSp>
      <p:grpSp>
        <p:nvGrpSpPr>
          <p:cNvPr name="Group 22" id="22"/>
          <p:cNvGrpSpPr/>
          <p:nvPr/>
        </p:nvGrpSpPr>
        <p:grpSpPr>
          <a:xfrm rot="0">
            <a:off x="7960089" y="4633837"/>
            <a:ext cx="2670160" cy="685553"/>
            <a:chOff x="0" y="0"/>
            <a:chExt cx="976004" cy="250585"/>
          </a:xfrm>
        </p:grpSpPr>
        <p:sp>
          <p:nvSpPr>
            <p:cNvPr name="Freeform 23" id="23"/>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Value</a:t>
              </a:r>
            </a:p>
          </p:txBody>
        </p:sp>
      </p:grpSp>
      <p:sp>
        <p:nvSpPr>
          <p:cNvPr name="TextBox 25" id="25"/>
          <p:cNvSpPr txBox="true"/>
          <p:nvPr/>
        </p:nvSpPr>
        <p:spPr>
          <a:xfrm rot="0">
            <a:off x="701797" y="5452740"/>
            <a:ext cx="2661498" cy="3154680"/>
          </a:xfrm>
          <a:prstGeom prst="rect">
            <a:avLst/>
          </a:prstGeom>
        </p:spPr>
        <p:txBody>
          <a:bodyPr anchor="t" rtlCol="false" tIns="0" lIns="0" bIns="0" rIns="0">
            <a:spAutoFit/>
          </a:bodyPr>
          <a:lstStyle/>
          <a:p>
            <a:pPr algn="l" marL="0" indent="0" lvl="0">
              <a:lnSpc>
                <a:spcPts val="2520"/>
              </a:lnSpc>
              <a:spcBef>
                <a:spcPct val="0"/>
              </a:spcBef>
            </a:pPr>
            <a:r>
              <a:rPr lang="en-US" sz="1800" spc="-36" strike="noStrike" u="none">
                <a:solidFill>
                  <a:srgbClr val="FCFEFF"/>
                </a:solidFill>
                <a:latin typeface="Poppins"/>
                <a:ea typeface="Poppins"/>
                <a:cs typeface="Poppins"/>
                <a:sym typeface="Poppins"/>
              </a:rPr>
              <a:t>Membangun model regresi yang mampu meminimalkan kesalahan prediksi terhadap nilai harga rumah. Kinerja model akan dievaluasi menggunakan metrik</a:t>
            </a:r>
          </a:p>
          <a:p>
            <a:pPr algn="l" marL="0" indent="0" lvl="0">
              <a:lnSpc>
                <a:spcPts val="2520"/>
              </a:lnSpc>
              <a:spcBef>
                <a:spcPct val="0"/>
              </a:spcBef>
            </a:pPr>
            <a:r>
              <a:rPr lang="en-US" sz="1800" spc="-36" strike="noStrike" u="none">
                <a:solidFill>
                  <a:srgbClr val="FCFEFF"/>
                </a:solidFill>
                <a:latin typeface="Poppins"/>
                <a:ea typeface="Poppins"/>
                <a:cs typeface="Poppins"/>
                <a:sym typeface="Poppins"/>
              </a:rPr>
              <a:t> </a:t>
            </a:r>
          </a:p>
          <a:p>
            <a:pPr algn="l" marL="0" indent="0" lvl="0">
              <a:lnSpc>
                <a:spcPts val="2520"/>
              </a:lnSpc>
              <a:spcBef>
                <a:spcPct val="0"/>
              </a:spcBef>
            </a:pPr>
            <a:r>
              <a:rPr lang="en-US" sz="1800" spc="-36" strike="noStrike" u="none">
                <a:solidFill>
                  <a:srgbClr val="FCFEFF"/>
                </a:solidFill>
                <a:latin typeface="Poppins"/>
                <a:ea typeface="Poppins"/>
                <a:cs typeface="Poppins"/>
                <a:sym typeface="Poppins"/>
              </a:rPr>
              <a:t>. </a:t>
            </a:r>
          </a:p>
        </p:txBody>
      </p:sp>
      <p:sp>
        <p:nvSpPr>
          <p:cNvPr name="TextBox 26" id="26"/>
          <p:cNvSpPr txBox="true"/>
          <p:nvPr/>
        </p:nvSpPr>
        <p:spPr>
          <a:xfrm rot="0">
            <a:off x="4390093" y="5452740"/>
            <a:ext cx="2661498" cy="2840355"/>
          </a:xfrm>
          <a:prstGeom prst="rect">
            <a:avLst/>
          </a:prstGeom>
        </p:spPr>
        <p:txBody>
          <a:bodyPr anchor="t" rtlCol="false" tIns="0" lIns="0" bIns="0" rIns="0">
            <a:spAutoFit/>
          </a:bodyPr>
          <a:lstStyle/>
          <a:p>
            <a:pPr algn="l" marL="388620" indent="-194310" lvl="1">
              <a:lnSpc>
                <a:spcPts val="2520"/>
              </a:lnSpc>
              <a:buAutoNum type="arabicPeriod" startAt="1"/>
            </a:pPr>
            <a:r>
              <a:rPr lang="en-US" sz="1800" spc="-36" strike="noStrike" u="none">
                <a:solidFill>
                  <a:srgbClr val="FCFEFF"/>
                </a:solidFill>
                <a:latin typeface="Poppins"/>
                <a:ea typeface="Poppins"/>
                <a:cs typeface="Poppins"/>
                <a:sym typeface="Poppins"/>
              </a:rPr>
              <a:t>Memberikan rekomendasi harga jual </a:t>
            </a:r>
          </a:p>
          <a:p>
            <a:pPr algn="l" marL="388620" indent="-194310" lvl="1">
              <a:lnSpc>
                <a:spcPts val="2520"/>
              </a:lnSpc>
              <a:buAutoNum type="arabicPeriod" startAt="1"/>
            </a:pPr>
            <a:r>
              <a:rPr lang="en-US" sz="1800" spc="-36" strike="noStrike" u="none">
                <a:solidFill>
                  <a:srgbClr val="FCFEFF"/>
                </a:solidFill>
                <a:latin typeface="Poppins"/>
                <a:ea typeface="Poppins"/>
                <a:cs typeface="Poppins"/>
                <a:sym typeface="Poppins"/>
              </a:rPr>
              <a:t>Menyediakan informasi berbasis data untuk analisis pasar properti secara lebih objektif</a:t>
            </a:r>
          </a:p>
          <a:p>
            <a:pPr algn="l">
              <a:lnSpc>
                <a:spcPts val="2520"/>
              </a:lnSpc>
            </a:pPr>
          </a:p>
        </p:txBody>
      </p:sp>
      <p:sp>
        <p:nvSpPr>
          <p:cNvPr name="TextBox 27" id="27"/>
          <p:cNvSpPr txBox="true"/>
          <p:nvPr/>
        </p:nvSpPr>
        <p:spPr>
          <a:xfrm rot="0">
            <a:off x="8160801" y="5452740"/>
            <a:ext cx="2920614" cy="4097655"/>
          </a:xfrm>
          <a:prstGeom prst="rect">
            <a:avLst/>
          </a:prstGeom>
        </p:spPr>
        <p:txBody>
          <a:bodyPr anchor="t" rtlCol="false" tIns="0" lIns="0" bIns="0" rIns="0">
            <a:spAutoFit/>
          </a:bodyPr>
          <a:lstStyle/>
          <a:p>
            <a:pPr algn="l" marL="388620" indent="-194310" lvl="1">
              <a:lnSpc>
                <a:spcPts val="2520"/>
              </a:lnSpc>
              <a:spcBef>
                <a:spcPct val="0"/>
              </a:spcBef>
              <a:buAutoNum type="arabicPeriod" startAt="1"/>
            </a:pPr>
            <a:r>
              <a:rPr lang="en-US" sz="1800" spc="-36" strike="noStrike" u="none">
                <a:solidFill>
                  <a:srgbClr val="FCFEFF"/>
                </a:solidFill>
                <a:latin typeface="Poppins"/>
                <a:ea typeface="Poppins"/>
                <a:cs typeface="Poppins"/>
                <a:sym typeface="Poppins"/>
              </a:rPr>
              <a:t>Meningkatkan efisiensi pengambilan keputusan dalam industri properti</a:t>
            </a:r>
          </a:p>
          <a:p>
            <a:pPr algn="l" marL="388620" indent="-194310" lvl="1">
              <a:lnSpc>
                <a:spcPts val="2520"/>
              </a:lnSpc>
              <a:spcBef>
                <a:spcPct val="0"/>
              </a:spcBef>
              <a:buAutoNum type="arabicPeriod" startAt="1"/>
            </a:pPr>
            <a:r>
              <a:rPr lang="en-US" sz="1800" spc="-36" strike="noStrike" u="none">
                <a:solidFill>
                  <a:srgbClr val="FCFEFF"/>
                </a:solidFill>
                <a:latin typeface="Poppins"/>
                <a:ea typeface="Poppins"/>
                <a:cs typeface="Poppins"/>
                <a:sym typeface="Poppins"/>
              </a:rPr>
              <a:t>Mengoptimalkan Return on Investment (ROI) bagi investor dan pengembang</a:t>
            </a:r>
          </a:p>
          <a:p>
            <a:pPr algn="l" marL="388620" indent="-194310" lvl="1">
              <a:lnSpc>
                <a:spcPts val="2520"/>
              </a:lnSpc>
              <a:spcBef>
                <a:spcPct val="0"/>
              </a:spcBef>
              <a:buAutoNum type="arabicPeriod" startAt="1"/>
            </a:pPr>
            <a:r>
              <a:rPr lang="en-US" sz="1800" spc="-36" strike="noStrike" u="none">
                <a:solidFill>
                  <a:srgbClr val="FCFEFF"/>
                </a:solidFill>
                <a:latin typeface="Poppins"/>
                <a:ea typeface="Poppins"/>
                <a:cs typeface="Poppins"/>
                <a:sym typeface="Poppins"/>
              </a:rPr>
              <a:t>Mengurangi risiko kesalahan estimasi harga, baik dari sisi penjual maupun pembeli</a:t>
            </a:r>
          </a:p>
        </p:txBody>
      </p:sp>
      <p:sp>
        <p:nvSpPr>
          <p:cNvPr name="TextBox 28" id="28"/>
          <p:cNvSpPr txBox="true"/>
          <p:nvPr/>
        </p:nvSpPr>
        <p:spPr>
          <a:xfrm rot="0">
            <a:off x="1698605" y="1696377"/>
            <a:ext cx="7922504" cy="771523"/>
          </a:xfrm>
          <a:prstGeom prst="rect">
            <a:avLst/>
          </a:prstGeom>
        </p:spPr>
        <p:txBody>
          <a:bodyPr anchor="t" rtlCol="false" tIns="0" lIns="0" bIns="0" rIns="0">
            <a:spAutoFit/>
          </a:bodyPr>
          <a:lstStyle/>
          <a:p>
            <a:pPr algn="l" marL="0" indent="0" lvl="0">
              <a:lnSpc>
                <a:spcPts val="6300"/>
              </a:lnSpc>
              <a:spcBef>
                <a:spcPct val="0"/>
              </a:spcBef>
            </a:pPr>
            <a:r>
              <a:rPr lang="en-US" b="true" sz="4500">
                <a:solidFill>
                  <a:srgbClr val="051D40"/>
                </a:solidFill>
                <a:latin typeface="Montserrat Bold"/>
                <a:ea typeface="Montserrat Bold"/>
                <a:cs typeface="Montserrat Bold"/>
                <a:sym typeface="Montserrat Bold"/>
              </a:rPr>
              <a:t>Problem Statement</a:t>
            </a:r>
          </a:p>
        </p:txBody>
      </p:sp>
      <p:sp>
        <p:nvSpPr>
          <p:cNvPr name="TextBox 29" id="29"/>
          <p:cNvSpPr txBox="true"/>
          <p:nvPr/>
        </p:nvSpPr>
        <p:spPr>
          <a:xfrm rot="0">
            <a:off x="1833726" y="2641787"/>
            <a:ext cx="9006427" cy="1268730"/>
          </a:xfrm>
          <a:prstGeom prst="rect">
            <a:avLst/>
          </a:prstGeom>
        </p:spPr>
        <p:txBody>
          <a:bodyPr anchor="t" rtlCol="false" tIns="0" lIns="0" bIns="0" rIns="0">
            <a:spAutoFit/>
          </a:bodyPr>
          <a:lstStyle/>
          <a:p>
            <a:pPr algn="l" marL="0" indent="0" lvl="0">
              <a:lnSpc>
                <a:spcPts val="2520"/>
              </a:lnSpc>
              <a:spcBef>
                <a:spcPct val="0"/>
              </a:spcBef>
            </a:pPr>
            <a:r>
              <a:rPr lang="en-US" sz="1800" spc="-36" strike="noStrike" u="none">
                <a:solidFill>
                  <a:srgbClr val="051D40"/>
                </a:solidFill>
                <a:latin typeface="Poppins"/>
                <a:ea typeface="Poppins"/>
                <a:cs typeface="Poppins"/>
                <a:sym typeface="Poppins"/>
              </a:rPr>
              <a:t>Bagaimana membangun model prediktif yang mampu memperkirakan harga median rumah secara akurat berdasarkan karakteristik lingkungan dan demografis di suatu wilayah?</a:t>
            </a:r>
          </a:p>
          <a:p>
            <a:pPr algn="l" marL="0" indent="0" lvl="0">
              <a:lnSpc>
                <a:spcPts val="2520"/>
              </a:lnSpc>
              <a:spcBef>
                <a:spcPct val="0"/>
              </a:spcBef>
            </a:pPr>
          </a:p>
        </p:txBody>
      </p:sp>
      <p:sp>
        <p:nvSpPr>
          <p:cNvPr name="TextBox 30" id="30"/>
          <p:cNvSpPr txBox="true"/>
          <p:nvPr/>
        </p:nvSpPr>
        <p:spPr>
          <a:xfrm rot="0">
            <a:off x="15407139" y="9658417"/>
            <a:ext cx="2587104" cy="389256"/>
          </a:xfrm>
          <a:prstGeom prst="rect">
            <a:avLst/>
          </a:prstGeom>
        </p:spPr>
        <p:txBody>
          <a:bodyPr anchor="t" rtlCol="false" tIns="0" lIns="0" bIns="0" rIns="0">
            <a:spAutoFit/>
          </a:bodyPr>
          <a:lstStyle/>
          <a:p>
            <a:pPr algn="ctr" marL="0" indent="0" lvl="0">
              <a:lnSpc>
                <a:spcPts val="3219"/>
              </a:lnSpc>
              <a:spcBef>
                <a:spcPct val="0"/>
              </a:spcBef>
            </a:pPr>
            <a:r>
              <a:rPr lang="en-US" b="true" sz="2299">
                <a:solidFill>
                  <a:srgbClr val="FDFDFD"/>
                </a:solidFill>
                <a:latin typeface="Montserrat Bold"/>
                <a:ea typeface="Montserrat Bold"/>
                <a:cs typeface="Montserrat Bold"/>
                <a:sym typeface="Montserrat Bold"/>
              </a:rPr>
              <a:t>Latar Belakang</a:t>
            </a:r>
          </a:p>
        </p:txBody>
      </p:sp>
      <p:sp>
        <p:nvSpPr>
          <p:cNvPr name="Freeform 31" id="31"/>
          <p:cNvSpPr/>
          <p:nvPr/>
        </p:nvSpPr>
        <p:spPr>
          <a:xfrm flipH="false" flipV="false" rot="0">
            <a:off x="-1403530" y="-1446527"/>
            <a:ext cx="4210654" cy="3914427"/>
          </a:xfrm>
          <a:custGeom>
            <a:avLst/>
            <a:gdLst/>
            <a:ahLst/>
            <a:cxnLst/>
            <a:rect r="r" b="b" t="t" l="l"/>
            <a:pathLst>
              <a:path h="3914427" w="4210654">
                <a:moveTo>
                  <a:pt x="0" y="0"/>
                </a:moveTo>
                <a:lnTo>
                  <a:pt x="4210654" y="0"/>
                </a:lnTo>
                <a:lnTo>
                  <a:pt x="4210654" y="3914427"/>
                </a:lnTo>
                <a:lnTo>
                  <a:pt x="0" y="3914427"/>
                </a:lnTo>
                <a:lnTo>
                  <a:pt x="0" y="0"/>
                </a:lnTo>
                <a:close/>
              </a:path>
            </a:pathLst>
          </a:custGeom>
          <a:blipFill>
            <a:blip r:embed="rId8">
              <a:alphaModFix amt="68000"/>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707" y="-4330101"/>
            <a:ext cx="18781415" cy="18947203"/>
          </a:xfrm>
          <a:custGeom>
            <a:avLst/>
            <a:gdLst/>
            <a:ahLst/>
            <a:cxnLst/>
            <a:rect r="r" b="b" t="t" l="l"/>
            <a:pathLst>
              <a:path h="18947203" w="18781415">
                <a:moveTo>
                  <a:pt x="0" y="0"/>
                </a:moveTo>
                <a:lnTo>
                  <a:pt x="18781414" y="0"/>
                </a:lnTo>
                <a:lnTo>
                  <a:pt x="18781414" y="18947202"/>
                </a:lnTo>
                <a:lnTo>
                  <a:pt x="0" y="1894720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3468538"/>
            <a:ext cx="11442192" cy="2863105"/>
            <a:chOff x="0" y="0"/>
            <a:chExt cx="3013581" cy="754069"/>
          </a:xfrm>
        </p:grpSpPr>
        <p:sp>
          <p:nvSpPr>
            <p:cNvPr name="Freeform 4" id="4"/>
            <p:cNvSpPr/>
            <p:nvPr/>
          </p:nvSpPr>
          <p:spPr>
            <a:xfrm flipH="false" flipV="false" rot="0">
              <a:off x="0" y="0"/>
              <a:ext cx="3013581" cy="754069"/>
            </a:xfrm>
            <a:custGeom>
              <a:avLst/>
              <a:gdLst/>
              <a:ahLst/>
              <a:cxnLst/>
              <a:rect r="r" b="b" t="t" l="l"/>
              <a:pathLst>
                <a:path h="754069" w="3013581">
                  <a:moveTo>
                    <a:pt x="0" y="0"/>
                  </a:moveTo>
                  <a:lnTo>
                    <a:pt x="3013581" y="0"/>
                  </a:lnTo>
                  <a:lnTo>
                    <a:pt x="3013581" y="754069"/>
                  </a:lnTo>
                  <a:lnTo>
                    <a:pt x="0" y="754069"/>
                  </a:lnTo>
                  <a:close/>
                </a:path>
              </a:pathLst>
            </a:custGeom>
            <a:solidFill>
              <a:srgbClr val="FFC500"/>
            </a:solidFill>
          </p:spPr>
        </p:sp>
        <p:sp>
          <p:nvSpPr>
            <p:cNvPr name="TextBox 5" id="5"/>
            <p:cNvSpPr txBox="true"/>
            <p:nvPr/>
          </p:nvSpPr>
          <p:spPr>
            <a:xfrm>
              <a:off x="0" y="-38100"/>
              <a:ext cx="3013581" cy="79216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442192" y="6331644"/>
            <a:ext cx="6845808" cy="3529855"/>
            <a:chOff x="0" y="0"/>
            <a:chExt cx="1803011" cy="929674"/>
          </a:xfrm>
        </p:grpSpPr>
        <p:sp>
          <p:nvSpPr>
            <p:cNvPr name="Freeform 7" id="7"/>
            <p:cNvSpPr/>
            <p:nvPr/>
          </p:nvSpPr>
          <p:spPr>
            <a:xfrm flipH="false" flipV="false" rot="0">
              <a:off x="0" y="0"/>
              <a:ext cx="1803011" cy="929674"/>
            </a:xfrm>
            <a:custGeom>
              <a:avLst/>
              <a:gdLst/>
              <a:ahLst/>
              <a:cxnLst/>
              <a:rect r="r" b="b" t="t" l="l"/>
              <a:pathLst>
                <a:path h="929674" w="1803011">
                  <a:moveTo>
                    <a:pt x="0" y="0"/>
                  </a:moveTo>
                  <a:lnTo>
                    <a:pt x="1803011" y="0"/>
                  </a:lnTo>
                  <a:lnTo>
                    <a:pt x="1803011" y="929674"/>
                  </a:lnTo>
                  <a:lnTo>
                    <a:pt x="0" y="929674"/>
                  </a:lnTo>
                  <a:close/>
                </a:path>
              </a:pathLst>
            </a:custGeom>
            <a:solidFill>
              <a:srgbClr val="FFC500"/>
            </a:solidFill>
          </p:spPr>
        </p:sp>
        <p:sp>
          <p:nvSpPr>
            <p:cNvPr name="TextBox 8" id="8"/>
            <p:cNvSpPr txBox="true"/>
            <p:nvPr/>
          </p:nvSpPr>
          <p:spPr>
            <a:xfrm>
              <a:off x="0" y="-38100"/>
              <a:ext cx="1803011" cy="96777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8700" y="4414302"/>
            <a:ext cx="9144107" cy="1247803"/>
          </a:xfrm>
          <a:prstGeom prst="rect">
            <a:avLst/>
          </a:prstGeom>
        </p:spPr>
        <p:txBody>
          <a:bodyPr anchor="t" rtlCol="false" tIns="0" lIns="0" bIns="0" rIns="0">
            <a:spAutoFit/>
          </a:bodyPr>
          <a:lstStyle/>
          <a:p>
            <a:pPr algn="l">
              <a:lnSpc>
                <a:spcPts val="9000"/>
              </a:lnSpc>
            </a:pPr>
            <a:r>
              <a:rPr lang="en-US" b="true" sz="10000" spc="-60">
                <a:solidFill>
                  <a:srgbClr val="05103C"/>
                </a:solidFill>
                <a:latin typeface="TS Damas Sans Bold"/>
                <a:ea typeface="TS Damas Sans Bold"/>
                <a:cs typeface="TS Damas Sans Bold"/>
                <a:sym typeface="TS Damas Sans Bold"/>
              </a:rPr>
              <a:t>STAKE HOLDERS</a:t>
            </a:r>
          </a:p>
        </p:txBody>
      </p:sp>
      <p:sp>
        <p:nvSpPr>
          <p:cNvPr name="TextBox 10" id="10"/>
          <p:cNvSpPr txBox="true"/>
          <p:nvPr/>
        </p:nvSpPr>
        <p:spPr>
          <a:xfrm rot="0">
            <a:off x="6297945" y="1361533"/>
            <a:ext cx="4329273" cy="1311910"/>
          </a:xfrm>
          <a:prstGeom prst="rect">
            <a:avLst/>
          </a:prstGeom>
        </p:spPr>
        <p:txBody>
          <a:bodyPr anchor="t" rtlCol="false" tIns="0" lIns="0" bIns="0" rIns="0">
            <a:spAutoFit/>
          </a:bodyPr>
          <a:lstStyle/>
          <a:p>
            <a:pPr algn="ctr">
              <a:lnSpc>
                <a:spcPts val="3395"/>
              </a:lnSpc>
            </a:pPr>
            <a:r>
              <a:rPr lang="en-US" b="true" sz="3500" spc="210">
                <a:solidFill>
                  <a:srgbClr val="05103C"/>
                </a:solidFill>
                <a:latin typeface="Glacial Indifference Bold"/>
                <a:ea typeface="Glacial Indifference Bold"/>
                <a:cs typeface="Glacial Indifference Bold"/>
                <a:sym typeface="Glacial Indifference Bold"/>
              </a:rPr>
              <a:t>Pengembang Properti (Real Estate Developers)</a:t>
            </a:r>
          </a:p>
        </p:txBody>
      </p:sp>
      <p:sp>
        <p:nvSpPr>
          <p:cNvPr name="TextBox 11" id="11"/>
          <p:cNvSpPr txBox="true"/>
          <p:nvPr/>
        </p:nvSpPr>
        <p:spPr>
          <a:xfrm rot="0">
            <a:off x="6297945" y="7811610"/>
            <a:ext cx="4329273" cy="454659"/>
          </a:xfrm>
          <a:prstGeom prst="rect">
            <a:avLst/>
          </a:prstGeom>
        </p:spPr>
        <p:txBody>
          <a:bodyPr anchor="t" rtlCol="false" tIns="0" lIns="0" bIns="0" rIns="0">
            <a:spAutoFit/>
          </a:bodyPr>
          <a:lstStyle/>
          <a:p>
            <a:pPr algn="l">
              <a:lnSpc>
                <a:spcPts val="3394"/>
              </a:lnSpc>
            </a:pPr>
            <a:r>
              <a:rPr lang="en-US" sz="3499" spc="209" b="true">
                <a:solidFill>
                  <a:srgbClr val="05103C"/>
                </a:solidFill>
                <a:latin typeface="Glacial Indifference Bold"/>
                <a:ea typeface="Glacial Indifference Bold"/>
                <a:cs typeface="Glacial Indifference Bold"/>
                <a:sym typeface="Glacial Indifference Bold"/>
              </a:rPr>
              <a:t>Investor Properti</a:t>
            </a:r>
          </a:p>
        </p:txBody>
      </p:sp>
      <p:sp>
        <p:nvSpPr>
          <p:cNvPr name="TextBox 12" id="12"/>
          <p:cNvSpPr txBox="true"/>
          <p:nvPr/>
        </p:nvSpPr>
        <p:spPr>
          <a:xfrm rot="0">
            <a:off x="12419668" y="4214277"/>
            <a:ext cx="4329273" cy="1311909"/>
          </a:xfrm>
          <a:prstGeom prst="rect">
            <a:avLst/>
          </a:prstGeom>
        </p:spPr>
        <p:txBody>
          <a:bodyPr anchor="t" rtlCol="false" tIns="0" lIns="0" bIns="0" rIns="0">
            <a:spAutoFit/>
          </a:bodyPr>
          <a:lstStyle/>
          <a:p>
            <a:pPr algn="l">
              <a:lnSpc>
                <a:spcPts val="3394"/>
              </a:lnSpc>
            </a:pPr>
            <a:r>
              <a:rPr lang="en-US" sz="3499" spc="209" b="true">
                <a:solidFill>
                  <a:srgbClr val="05103C"/>
                </a:solidFill>
                <a:latin typeface="Glacial Indifference Bold"/>
                <a:ea typeface="Glacial Indifference Bold"/>
                <a:cs typeface="Glacial Indifference Bold"/>
                <a:sym typeface="Glacial Indifference Bold"/>
              </a:rPr>
              <a:t>Pemerintah Lokal &amp; Perencana Kota (Urban Planners)</a:t>
            </a:r>
          </a:p>
        </p:txBody>
      </p:sp>
      <p:sp>
        <p:nvSpPr>
          <p:cNvPr name="Freeform 13" id="13"/>
          <p:cNvSpPr/>
          <p:nvPr/>
        </p:nvSpPr>
        <p:spPr>
          <a:xfrm flipH="false" flipV="false" rot="0">
            <a:off x="11442192" y="6348028"/>
            <a:ext cx="1912178" cy="1777653"/>
          </a:xfrm>
          <a:custGeom>
            <a:avLst/>
            <a:gdLst/>
            <a:ahLst/>
            <a:cxnLst/>
            <a:rect r="r" b="b" t="t" l="l"/>
            <a:pathLst>
              <a:path h="1777653" w="1912178">
                <a:moveTo>
                  <a:pt x="0" y="0"/>
                </a:moveTo>
                <a:lnTo>
                  <a:pt x="1912178" y="0"/>
                </a:lnTo>
                <a:lnTo>
                  <a:pt x="1912178" y="1777653"/>
                </a:lnTo>
                <a:lnTo>
                  <a:pt x="0" y="1777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5482971" y="9822276"/>
            <a:ext cx="12805029" cy="5143500"/>
            <a:chOff x="0" y="0"/>
            <a:chExt cx="3372518" cy="1354667"/>
          </a:xfrm>
        </p:grpSpPr>
        <p:sp>
          <p:nvSpPr>
            <p:cNvPr name="Freeform 15" id="15"/>
            <p:cNvSpPr/>
            <p:nvPr/>
          </p:nvSpPr>
          <p:spPr>
            <a:xfrm flipH="false" flipV="false" rot="0">
              <a:off x="0" y="0"/>
              <a:ext cx="3372518" cy="1354667"/>
            </a:xfrm>
            <a:custGeom>
              <a:avLst/>
              <a:gdLst/>
              <a:ahLst/>
              <a:cxnLst/>
              <a:rect r="r" b="b" t="t" l="l"/>
              <a:pathLst>
                <a:path h="1354667" w="3372518">
                  <a:moveTo>
                    <a:pt x="0" y="0"/>
                  </a:moveTo>
                  <a:lnTo>
                    <a:pt x="3372518" y="0"/>
                  </a:lnTo>
                  <a:lnTo>
                    <a:pt x="3372518" y="1354667"/>
                  </a:lnTo>
                  <a:lnTo>
                    <a:pt x="0" y="1354667"/>
                  </a:lnTo>
                  <a:close/>
                </a:path>
              </a:pathLst>
            </a:custGeom>
            <a:solidFill>
              <a:srgbClr val="031AB8"/>
            </a:solidFill>
          </p:spPr>
        </p:sp>
        <p:sp>
          <p:nvSpPr>
            <p:cNvPr name="TextBox 16" id="16"/>
            <p:cNvSpPr txBox="true"/>
            <p:nvPr/>
          </p:nvSpPr>
          <p:spPr>
            <a:xfrm>
              <a:off x="0" y="-38100"/>
              <a:ext cx="3372518" cy="1392767"/>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0" y="-29162"/>
            <a:ext cx="5482971" cy="3497700"/>
            <a:chOff x="0" y="0"/>
            <a:chExt cx="849456" cy="541885"/>
          </a:xfrm>
        </p:grpSpPr>
        <p:sp>
          <p:nvSpPr>
            <p:cNvPr name="Freeform 18" id="18"/>
            <p:cNvSpPr/>
            <p:nvPr/>
          </p:nvSpPr>
          <p:spPr>
            <a:xfrm flipH="false" flipV="false" rot="0">
              <a:off x="0" y="0"/>
              <a:ext cx="849456" cy="541885"/>
            </a:xfrm>
            <a:custGeom>
              <a:avLst/>
              <a:gdLst/>
              <a:ahLst/>
              <a:cxnLst/>
              <a:rect r="r" b="b" t="t" l="l"/>
              <a:pathLst>
                <a:path h="541885" w="849456">
                  <a:moveTo>
                    <a:pt x="0" y="0"/>
                  </a:moveTo>
                  <a:lnTo>
                    <a:pt x="849456" y="0"/>
                  </a:lnTo>
                  <a:lnTo>
                    <a:pt x="849456" y="541885"/>
                  </a:lnTo>
                  <a:lnTo>
                    <a:pt x="0" y="541885"/>
                  </a:lnTo>
                  <a:close/>
                </a:path>
              </a:pathLst>
            </a:custGeom>
            <a:blipFill>
              <a:blip r:embed="rId6"/>
              <a:stretch>
                <a:fillRect l="0" t="-2220" r="0" b="-2220"/>
              </a:stretch>
            </a:blipFill>
          </p:spPr>
        </p:sp>
      </p:grpSp>
      <p:grpSp>
        <p:nvGrpSpPr>
          <p:cNvPr name="Group 19" id="19"/>
          <p:cNvGrpSpPr/>
          <p:nvPr/>
        </p:nvGrpSpPr>
        <p:grpSpPr>
          <a:xfrm rot="0">
            <a:off x="0" y="6324576"/>
            <a:ext cx="5482971" cy="3962424"/>
            <a:chOff x="0" y="0"/>
            <a:chExt cx="849456" cy="613883"/>
          </a:xfrm>
        </p:grpSpPr>
        <p:sp>
          <p:nvSpPr>
            <p:cNvPr name="Freeform 20" id="20"/>
            <p:cNvSpPr/>
            <p:nvPr/>
          </p:nvSpPr>
          <p:spPr>
            <a:xfrm flipH="false" flipV="false" rot="0">
              <a:off x="0" y="0"/>
              <a:ext cx="849456" cy="613883"/>
            </a:xfrm>
            <a:custGeom>
              <a:avLst/>
              <a:gdLst/>
              <a:ahLst/>
              <a:cxnLst/>
              <a:rect r="r" b="b" t="t" l="l"/>
              <a:pathLst>
                <a:path h="613883" w="849456">
                  <a:moveTo>
                    <a:pt x="0" y="0"/>
                  </a:moveTo>
                  <a:lnTo>
                    <a:pt x="849456" y="0"/>
                  </a:lnTo>
                  <a:lnTo>
                    <a:pt x="849456" y="613883"/>
                  </a:lnTo>
                  <a:lnTo>
                    <a:pt x="0" y="613883"/>
                  </a:lnTo>
                  <a:close/>
                </a:path>
              </a:pathLst>
            </a:custGeom>
            <a:blipFill>
              <a:blip r:embed="rId7"/>
              <a:stretch>
                <a:fillRect l="-4234" t="0" r="-4234" b="0"/>
              </a:stretch>
            </a:blipFill>
          </p:spPr>
        </p:sp>
      </p:grpSp>
      <p:grpSp>
        <p:nvGrpSpPr>
          <p:cNvPr name="Group 21" id="21"/>
          <p:cNvGrpSpPr/>
          <p:nvPr/>
        </p:nvGrpSpPr>
        <p:grpSpPr>
          <a:xfrm rot="0">
            <a:off x="11442192" y="-29162"/>
            <a:ext cx="6845808" cy="3497700"/>
            <a:chOff x="0" y="0"/>
            <a:chExt cx="1060595" cy="541885"/>
          </a:xfrm>
        </p:grpSpPr>
        <p:sp>
          <p:nvSpPr>
            <p:cNvPr name="Freeform 22" id="22"/>
            <p:cNvSpPr/>
            <p:nvPr/>
          </p:nvSpPr>
          <p:spPr>
            <a:xfrm flipH="false" flipV="false" rot="0">
              <a:off x="0" y="0"/>
              <a:ext cx="1060595" cy="541885"/>
            </a:xfrm>
            <a:custGeom>
              <a:avLst/>
              <a:gdLst/>
              <a:ahLst/>
              <a:cxnLst/>
              <a:rect r="r" b="b" t="t" l="l"/>
              <a:pathLst>
                <a:path h="541885" w="1060595">
                  <a:moveTo>
                    <a:pt x="0" y="0"/>
                  </a:moveTo>
                  <a:lnTo>
                    <a:pt x="1060595" y="0"/>
                  </a:lnTo>
                  <a:lnTo>
                    <a:pt x="1060595" y="541885"/>
                  </a:lnTo>
                  <a:lnTo>
                    <a:pt x="0" y="541885"/>
                  </a:lnTo>
                  <a:close/>
                </a:path>
              </a:pathLst>
            </a:custGeom>
            <a:blipFill>
              <a:blip r:embed="rId8"/>
              <a:stretch>
                <a:fillRect l="0" t="-15200" r="0" b="-15200"/>
              </a:stretch>
            </a:blipFill>
          </p:spPr>
        </p:sp>
      </p:grpSp>
      <p:sp>
        <p:nvSpPr>
          <p:cNvPr name="TextBox 23" id="23"/>
          <p:cNvSpPr txBox="true"/>
          <p:nvPr/>
        </p:nvSpPr>
        <p:spPr>
          <a:xfrm rot="0">
            <a:off x="15163865" y="8869044"/>
            <a:ext cx="2587104" cy="389256"/>
          </a:xfrm>
          <a:prstGeom prst="rect">
            <a:avLst/>
          </a:prstGeom>
        </p:spPr>
        <p:txBody>
          <a:bodyPr anchor="t" rtlCol="false" tIns="0" lIns="0" bIns="0" rIns="0">
            <a:spAutoFit/>
          </a:bodyPr>
          <a:lstStyle/>
          <a:p>
            <a:pPr algn="ctr" marL="0" indent="0" lvl="0">
              <a:lnSpc>
                <a:spcPts val="3219"/>
              </a:lnSpc>
              <a:spcBef>
                <a:spcPct val="0"/>
              </a:spcBef>
            </a:pPr>
            <a:r>
              <a:rPr lang="en-US" b="true" sz="2299">
                <a:solidFill>
                  <a:srgbClr val="000000"/>
                </a:solidFill>
                <a:latin typeface="Montserrat Bold"/>
                <a:ea typeface="Montserrat Bold"/>
                <a:cs typeface="Montserrat Bold"/>
                <a:sym typeface="Montserrat Bold"/>
              </a:rPr>
              <a:t>Latar Belakang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3415" y="-4102614"/>
            <a:ext cx="18781415" cy="18947203"/>
          </a:xfrm>
          <a:custGeom>
            <a:avLst/>
            <a:gdLst/>
            <a:ahLst/>
            <a:cxnLst/>
            <a:rect r="r" b="b" t="t" l="l"/>
            <a:pathLst>
              <a:path h="18947203" w="18781415">
                <a:moveTo>
                  <a:pt x="0" y="0"/>
                </a:moveTo>
                <a:lnTo>
                  <a:pt x="18781415" y="0"/>
                </a:lnTo>
                <a:lnTo>
                  <a:pt x="18781415" y="18947203"/>
                </a:lnTo>
                <a:lnTo>
                  <a:pt x="0" y="18947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67814" y="-1205189"/>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86629" y="677100"/>
            <a:ext cx="11142437" cy="607949"/>
          </a:xfrm>
          <a:prstGeom prst="rect">
            <a:avLst/>
          </a:prstGeom>
        </p:spPr>
        <p:txBody>
          <a:bodyPr anchor="t" rtlCol="false" tIns="0" lIns="0" bIns="0" rIns="0">
            <a:spAutoFit/>
          </a:bodyPr>
          <a:lstStyle/>
          <a:p>
            <a:pPr algn="l" marL="0" indent="0" lvl="0">
              <a:lnSpc>
                <a:spcPts val="4317"/>
              </a:lnSpc>
              <a:spcBef>
                <a:spcPct val="0"/>
              </a:spcBef>
            </a:pPr>
            <a:r>
              <a:rPr lang="en-US" b="true" sz="3399">
                <a:solidFill>
                  <a:srgbClr val="0E2F5F"/>
                </a:solidFill>
                <a:latin typeface="Akzidenz-Grotesk Heavy"/>
                <a:ea typeface="Akzidenz-Grotesk Heavy"/>
                <a:cs typeface="Akzidenz-Grotesk Heavy"/>
                <a:sym typeface="Akzidenz-Grotesk Heavy"/>
              </a:rPr>
              <a:t>Data Preparation And General Understanding</a:t>
            </a:r>
          </a:p>
        </p:txBody>
      </p:sp>
      <p:grpSp>
        <p:nvGrpSpPr>
          <p:cNvPr name="Group 5" id="5"/>
          <p:cNvGrpSpPr/>
          <p:nvPr/>
        </p:nvGrpSpPr>
        <p:grpSpPr>
          <a:xfrm rot="0">
            <a:off x="7864300" y="2104284"/>
            <a:ext cx="4917769" cy="665701"/>
            <a:chOff x="0" y="0"/>
            <a:chExt cx="1295215" cy="175329"/>
          </a:xfrm>
        </p:grpSpPr>
        <p:sp>
          <p:nvSpPr>
            <p:cNvPr name="Freeform 6" id="6"/>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145DA0"/>
            </a:solidFill>
          </p:spPr>
        </p:sp>
        <p:sp>
          <p:nvSpPr>
            <p:cNvPr name="TextBox 7" id="7"/>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8050708" y="2231762"/>
            <a:ext cx="4590969" cy="372743"/>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K</a:t>
            </a:r>
            <a:r>
              <a:rPr lang="en-US" b="true" sz="2200" strike="noStrike" u="none">
                <a:solidFill>
                  <a:srgbClr val="FFFFFF"/>
                </a:solidFill>
                <a:latin typeface="Aileron Ultra-Bold"/>
                <a:ea typeface="Aileron Ultra-Bold"/>
                <a:cs typeface="Aileron Ultra-Bold"/>
                <a:sym typeface="Aileron Ultra-Bold"/>
              </a:rPr>
              <a:t>arakteristik Hunian</a:t>
            </a:r>
          </a:p>
        </p:txBody>
      </p:sp>
      <p:sp>
        <p:nvSpPr>
          <p:cNvPr name="TextBox 9" id="9"/>
          <p:cNvSpPr txBox="true"/>
          <p:nvPr/>
        </p:nvSpPr>
        <p:spPr>
          <a:xfrm rot="0">
            <a:off x="7886672" y="2969601"/>
            <a:ext cx="4919042" cy="1758948"/>
          </a:xfrm>
          <a:prstGeom prst="rect">
            <a:avLst/>
          </a:prstGeom>
        </p:spPr>
        <p:txBody>
          <a:bodyPr anchor="t" rtlCol="false" tIns="0" lIns="0" bIns="0" rIns="0">
            <a:spAutoFit/>
          </a:bodyPr>
          <a:lstStyle/>
          <a:p>
            <a:pPr algn="just" marL="431817" indent="-215908" lvl="1">
              <a:lnSpc>
                <a:spcPts val="2800"/>
              </a:lnSpc>
              <a:buAutoNum type="arabicPeriod" startAt="1"/>
            </a:pPr>
            <a:r>
              <a:rPr lang="en-US" b="true" sz="2000">
                <a:solidFill>
                  <a:srgbClr val="0E2F5F"/>
                </a:solidFill>
                <a:latin typeface="Aileron Ultra-Bold"/>
                <a:ea typeface="Aileron Ultra-Bold"/>
                <a:cs typeface="Aileron Ultra-Bold"/>
                <a:sym typeface="Aileron Ultra-Bold"/>
              </a:rPr>
              <a:t>housing_median_age</a:t>
            </a:r>
          </a:p>
          <a:p>
            <a:pPr algn="just" marL="431817" indent="-215908" lvl="1">
              <a:lnSpc>
                <a:spcPts val="2800"/>
              </a:lnSpc>
              <a:buAutoNum type="arabicPeriod" startAt="1"/>
            </a:pPr>
            <a:r>
              <a:rPr lang="en-US" b="true" sz="2000">
                <a:solidFill>
                  <a:srgbClr val="0E2F5F"/>
                </a:solidFill>
                <a:latin typeface="Aileron Ultra-Bold"/>
                <a:ea typeface="Aileron Ultra-Bold"/>
                <a:cs typeface="Aileron Ultra-Bold"/>
                <a:sym typeface="Aileron Ultra-Bold"/>
              </a:rPr>
              <a:t>total_rooms</a:t>
            </a:r>
          </a:p>
          <a:p>
            <a:pPr algn="just" marL="431817" indent="-215908" lvl="1">
              <a:lnSpc>
                <a:spcPts val="2800"/>
              </a:lnSpc>
              <a:buAutoNum type="arabicPeriod" startAt="1"/>
            </a:pPr>
            <a:r>
              <a:rPr lang="en-US" b="true" sz="2000">
                <a:solidFill>
                  <a:srgbClr val="0E2F5F"/>
                </a:solidFill>
                <a:latin typeface="Aileron Ultra-Bold"/>
                <a:ea typeface="Aileron Ultra-Bold"/>
                <a:cs typeface="Aileron Ultra-Bold"/>
                <a:sym typeface="Aileron Ultra-Bold"/>
              </a:rPr>
              <a:t>total_bedrooms</a:t>
            </a:r>
          </a:p>
          <a:p>
            <a:pPr algn="just" marL="431817" indent="-215908" lvl="1">
              <a:lnSpc>
                <a:spcPts val="2800"/>
              </a:lnSpc>
              <a:buAutoNum type="arabicPeriod" startAt="1"/>
            </a:pPr>
            <a:r>
              <a:rPr lang="en-US" b="true" sz="2000">
                <a:solidFill>
                  <a:srgbClr val="0E2F5F"/>
                </a:solidFill>
                <a:latin typeface="Aileron Ultra-Bold"/>
                <a:ea typeface="Aileron Ultra-Bold"/>
                <a:cs typeface="Aileron Ultra-Bold"/>
                <a:sym typeface="Aileron Ultra-Bold"/>
              </a:rPr>
              <a:t>households</a:t>
            </a:r>
          </a:p>
          <a:p>
            <a:pPr algn="just">
              <a:lnSpc>
                <a:spcPts val="2800"/>
              </a:lnSpc>
            </a:pPr>
          </a:p>
        </p:txBody>
      </p:sp>
      <p:grpSp>
        <p:nvGrpSpPr>
          <p:cNvPr name="Group 10" id="10"/>
          <p:cNvGrpSpPr/>
          <p:nvPr/>
        </p:nvGrpSpPr>
        <p:grpSpPr>
          <a:xfrm rot="0">
            <a:off x="7853432" y="5155971"/>
            <a:ext cx="4917769" cy="665701"/>
            <a:chOff x="0" y="0"/>
            <a:chExt cx="1295215" cy="175329"/>
          </a:xfrm>
        </p:grpSpPr>
        <p:sp>
          <p:nvSpPr>
            <p:cNvPr name="Freeform 11" id="11"/>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FFC500"/>
            </a:solidFill>
          </p:spPr>
        </p:sp>
        <p:sp>
          <p:nvSpPr>
            <p:cNvPr name="TextBox 12" id="12"/>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8039841" y="5283449"/>
            <a:ext cx="4590969" cy="372743"/>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Ekonomi</a:t>
            </a:r>
          </a:p>
        </p:txBody>
      </p:sp>
      <p:sp>
        <p:nvSpPr>
          <p:cNvPr name="TextBox 14" id="14"/>
          <p:cNvSpPr txBox="true"/>
          <p:nvPr/>
        </p:nvSpPr>
        <p:spPr>
          <a:xfrm rot="0">
            <a:off x="8087380" y="6211034"/>
            <a:ext cx="4919042" cy="1054098"/>
          </a:xfrm>
          <a:prstGeom prst="rect">
            <a:avLst/>
          </a:prstGeom>
        </p:spPr>
        <p:txBody>
          <a:bodyPr anchor="t" rtlCol="false" tIns="0" lIns="0" bIns="0" rIns="0">
            <a:spAutoFit/>
          </a:bodyPr>
          <a:lstStyle/>
          <a:p>
            <a:pPr algn="just" marL="431817" indent="-215908" lvl="1">
              <a:lnSpc>
                <a:spcPts val="2800"/>
              </a:lnSpc>
              <a:buAutoNum type="arabicPeriod" startAt="1"/>
            </a:pPr>
            <a:r>
              <a:rPr lang="en-US" b="true" sz="2000">
                <a:solidFill>
                  <a:srgbClr val="0E2F5F"/>
                </a:solidFill>
                <a:latin typeface="Aileron Ultra-Bold"/>
                <a:ea typeface="Aileron Ultra-Bold"/>
                <a:cs typeface="Aileron Ultra-Bold"/>
                <a:sym typeface="Aileron Ultra-Bold"/>
              </a:rPr>
              <a:t>median_income:</a:t>
            </a:r>
          </a:p>
          <a:p>
            <a:pPr algn="just" marL="431817" indent="-215908" lvl="1">
              <a:lnSpc>
                <a:spcPts val="2800"/>
              </a:lnSpc>
              <a:buAutoNum type="arabicPeriod" startAt="1"/>
            </a:pPr>
            <a:r>
              <a:rPr lang="en-US" b="true" sz="2000">
                <a:solidFill>
                  <a:srgbClr val="0E2F5F"/>
                </a:solidFill>
                <a:latin typeface="Aileron Ultra-Bold"/>
                <a:ea typeface="Aileron Ultra-Bold"/>
                <a:cs typeface="Aileron Ultra-Bold"/>
                <a:sym typeface="Aileron Ultra-Bold"/>
              </a:rPr>
              <a:t>median_house_value</a:t>
            </a:r>
          </a:p>
          <a:p>
            <a:pPr algn="just">
              <a:lnSpc>
                <a:spcPts val="2800"/>
              </a:lnSpc>
            </a:pPr>
          </a:p>
        </p:txBody>
      </p:sp>
      <p:grpSp>
        <p:nvGrpSpPr>
          <p:cNvPr name="Group 15" id="15"/>
          <p:cNvGrpSpPr/>
          <p:nvPr/>
        </p:nvGrpSpPr>
        <p:grpSpPr>
          <a:xfrm rot="0">
            <a:off x="1354176" y="7709948"/>
            <a:ext cx="4917769" cy="665701"/>
            <a:chOff x="0" y="0"/>
            <a:chExt cx="1295215" cy="175329"/>
          </a:xfrm>
        </p:grpSpPr>
        <p:sp>
          <p:nvSpPr>
            <p:cNvPr name="Freeform 16" id="16"/>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00569E"/>
            </a:solidFill>
          </p:spPr>
        </p:sp>
        <p:sp>
          <p:nvSpPr>
            <p:cNvPr name="TextBox 17" id="17"/>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1352903" y="8532691"/>
            <a:ext cx="4919042" cy="349248"/>
          </a:xfrm>
          <a:prstGeom prst="rect">
            <a:avLst/>
          </a:prstGeom>
        </p:spPr>
        <p:txBody>
          <a:bodyPr anchor="t" rtlCol="false" tIns="0" lIns="0" bIns="0" rIns="0">
            <a:spAutoFit/>
          </a:bodyPr>
          <a:lstStyle/>
          <a:p>
            <a:pPr algn="just" marL="431817" indent="-215908" lvl="1">
              <a:lnSpc>
                <a:spcPts val="2800"/>
              </a:lnSpc>
              <a:buAutoNum type="arabicPeriod" startAt="1"/>
            </a:pPr>
            <a:r>
              <a:rPr lang="en-US" b="true" sz="2000">
                <a:solidFill>
                  <a:srgbClr val="0E2F5F"/>
                </a:solidFill>
                <a:latin typeface="Aileron Ultra-Bold"/>
                <a:ea typeface="Aileron Ultra-Bold"/>
                <a:cs typeface="Aileron Ultra-Bold"/>
                <a:sym typeface="Aileron Ultra-Bold"/>
              </a:rPr>
              <a:t>Population</a:t>
            </a:r>
          </a:p>
        </p:txBody>
      </p:sp>
      <p:sp>
        <p:nvSpPr>
          <p:cNvPr name="TextBox 19" id="19"/>
          <p:cNvSpPr txBox="true"/>
          <p:nvPr/>
        </p:nvSpPr>
        <p:spPr>
          <a:xfrm rot="0">
            <a:off x="1457684" y="7837377"/>
            <a:ext cx="4985782"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Karakteristik Penduduk</a:t>
            </a:r>
          </a:p>
        </p:txBody>
      </p:sp>
      <p:grpSp>
        <p:nvGrpSpPr>
          <p:cNvPr name="Group 20" id="20"/>
          <p:cNvGrpSpPr/>
          <p:nvPr/>
        </p:nvGrpSpPr>
        <p:grpSpPr>
          <a:xfrm rot="0">
            <a:off x="1354176" y="5143500"/>
            <a:ext cx="4917769" cy="665701"/>
            <a:chOff x="0" y="0"/>
            <a:chExt cx="1295215" cy="175329"/>
          </a:xfrm>
        </p:grpSpPr>
        <p:sp>
          <p:nvSpPr>
            <p:cNvPr name="Freeform 21" id="21"/>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FFC500"/>
            </a:solidFill>
          </p:spPr>
        </p:sp>
        <p:sp>
          <p:nvSpPr>
            <p:cNvPr name="TextBox 22" id="22"/>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415899" y="6042133"/>
            <a:ext cx="5195345" cy="1581781"/>
          </a:xfrm>
          <a:prstGeom prst="rect">
            <a:avLst/>
          </a:prstGeom>
        </p:spPr>
        <p:txBody>
          <a:bodyPr anchor="t" rtlCol="false" tIns="0" lIns="0" bIns="0" rIns="0">
            <a:spAutoFit/>
          </a:bodyPr>
          <a:lstStyle/>
          <a:p>
            <a:pPr algn="just" marL="431817" indent="-215908" lvl="1">
              <a:lnSpc>
                <a:spcPts val="3220"/>
              </a:lnSpc>
              <a:buAutoNum type="arabicPeriod" startAt="1"/>
            </a:pPr>
            <a:r>
              <a:rPr lang="en-US" b="true" sz="2000">
                <a:solidFill>
                  <a:srgbClr val="0E2F5F"/>
                </a:solidFill>
                <a:latin typeface="Aileron Ultra-Bold"/>
                <a:ea typeface="Aileron Ultra-Bold"/>
                <a:cs typeface="Aileron Ultra-Bold"/>
                <a:sym typeface="Aileron Ultra-Bold"/>
              </a:rPr>
              <a:t>longitude</a:t>
            </a:r>
          </a:p>
          <a:p>
            <a:pPr algn="just" marL="431817" indent="-215908" lvl="1">
              <a:lnSpc>
                <a:spcPts val="3220"/>
              </a:lnSpc>
              <a:buAutoNum type="arabicPeriod" startAt="1"/>
            </a:pPr>
            <a:r>
              <a:rPr lang="en-US" b="true" sz="2000">
                <a:solidFill>
                  <a:srgbClr val="0E2F5F"/>
                </a:solidFill>
                <a:latin typeface="Aileron Ultra-Bold"/>
                <a:ea typeface="Aileron Ultra-Bold"/>
                <a:cs typeface="Aileron Ultra-Bold"/>
                <a:sym typeface="Aileron Ultra-Bold"/>
              </a:rPr>
              <a:t>latitude</a:t>
            </a:r>
          </a:p>
          <a:p>
            <a:pPr algn="just" marL="431817" indent="-215908" lvl="1">
              <a:lnSpc>
                <a:spcPts val="3220"/>
              </a:lnSpc>
              <a:buAutoNum type="arabicPeriod" startAt="1"/>
            </a:pPr>
            <a:r>
              <a:rPr lang="en-US" b="true" sz="2000">
                <a:solidFill>
                  <a:srgbClr val="0E2F5F"/>
                </a:solidFill>
                <a:latin typeface="Aileron Ultra-Bold"/>
                <a:ea typeface="Aileron Ultra-Bold"/>
                <a:cs typeface="Aileron Ultra-Bold"/>
                <a:sym typeface="Aileron Ultra-Bold"/>
              </a:rPr>
              <a:t>ocean_proximit </a:t>
            </a:r>
          </a:p>
          <a:p>
            <a:pPr algn="just">
              <a:lnSpc>
                <a:spcPts val="3220"/>
              </a:lnSpc>
            </a:pPr>
          </a:p>
        </p:txBody>
      </p:sp>
      <p:sp>
        <p:nvSpPr>
          <p:cNvPr name="TextBox 24" id="24"/>
          <p:cNvSpPr txBox="true"/>
          <p:nvPr/>
        </p:nvSpPr>
        <p:spPr>
          <a:xfrm rot="0">
            <a:off x="2582483" y="5277396"/>
            <a:ext cx="2459882"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Lokasi Geografis</a:t>
            </a:r>
          </a:p>
        </p:txBody>
      </p:sp>
      <p:grpSp>
        <p:nvGrpSpPr>
          <p:cNvPr name="Group 25" id="25"/>
          <p:cNvGrpSpPr/>
          <p:nvPr/>
        </p:nvGrpSpPr>
        <p:grpSpPr>
          <a:xfrm rot="0">
            <a:off x="1229491" y="2104284"/>
            <a:ext cx="4917769" cy="665701"/>
            <a:chOff x="0" y="0"/>
            <a:chExt cx="1295215" cy="175329"/>
          </a:xfrm>
        </p:grpSpPr>
        <p:sp>
          <p:nvSpPr>
            <p:cNvPr name="Freeform 26" id="26"/>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145DA0"/>
            </a:solidFill>
          </p:spPr>
        </p:sp>
        <p:sp>
          <p:nvSpPr>
            <p:cNvPr name="TextBox 27" id="27"/>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28" id="28"/>
          <p:cNvSpPr/>
          <p:nvPr/>
        </p:nvSpPr>
        <p:spPr>
          <a:xfrm flipH="false" flipV="false" rot="0">
            <a:off x="869698" y="1826897"/>
            <a:ext cx="1202618" cy="1118012"/>
          </a:xfrm>
          <a:custGeom>
            <a:avLst/>
            <a:gdLst/>
            <a:ahLst/>
            <a:cxnLst/>
            <a:rect r="r" b="b" t="t" l="l"/>
            <a:pathLst>
              <a:path h="1118012" w="1202618">
                <a:moveTo>
                  <a:pt x="0" y="0"/>
                </a:moveTo>
                <a:lnTo>
                  <a:pt x="1202618" y="0"/>
                </a:lnTo>
                <a:lnTo>
                  <a:pt x="1202618" y="1118012"/>
                </a:lnTo>
                <a:lnTo>
                  <a:pt x="0" y="11180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1415899" y="2231762"/>
            <a:ext cx="4590969" cy="372743"/>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Aileron Ultra-Bold"/>
                <a:ea typeface="Aileron Ultra-Bold"/>
                <a:cs typeface="Aileron Ultra-Bold"/>
                <a:sym typeface="Aileron Ultra-Bold"/>
              </a:rPr>
              <a:t>Dataset</a:t>
            </a:r>
          </a:p>
        </p:txBody>
      </p:sp>
      <p:sp>
        <p:nvSpPr>
          <p:cNvPr name="TextBox 30" id="30"/>
          <p:cNvSpPr txBox="true"/>
          <p:nvPr/>
        </p:nvSpPr>
        <p:spPr>
          <a:xfrm rot="0">
            <a:off x="1415899" y="3145813"/>
            <a:ext cx="4919042" cy="1406523"/>
          </a:xfrm>
          <a:prstGeom prst="rect">
            <a:avLst/>
          </a:prstGeom>
        </p:spPr>
        <p:txBody>
          <a:bodyPr anchor="t" rtlCol="false" tIns="0" lIns="0" bIns="0" rIns="0">
            <a:spAutoFit/>
          </a:bodyPr>
          <a:lstStyle/>
          <a:p>
            <a:pPr algn="just" marL="431817" indent="-215908" lvl="1">
              <a:lnSpc>
                <a:spcPts val="2800"/>
              </a:lnSpc>
              <a:buAutoNum type="arabicPeriod" startAt="1"/>
            </a:pPr>
            <a:r>
              <a:rPr lang="en-US" b="true" sz="2000">
                <a:solidFill>
                  <a:srgbClr val="0E2F5F"/>
                </a:solidFill>
                <a:latin typeface="Aileron Ultra-Bold"/>
                <a:ea typeface="Aileron Ultra-Bold"/>
                <a:cs typeface="Aileron Ultra-Bold"/>
                <a:sym typeface="Aileron Ultra-Bold"/>
              </a:rPr>
              <a:t>California House 1990</a:t>
            </a:r>
          </a:p>
          <a:p>
            <a:pPr algn="just" marL="431817" indent="-215908" lvl="1">
              <a:lnSpc>
                <a:spcPts val="2800"/>
              </a:lnSpc>
              <a:buAutoNum type="arabicPeriod" startAt="1"/>
            </a:pPr>
            <a:r>
              <a:rPr lang="en-US" b="true" sz="2000">
                <a:solidFill>
                  <a:srgbClr val="0E2F5F"/>
                </a:solidFill>
                <a:latin typeface="Aileron Ultra-Bold"/>
                <a:ea typeface="Aileron Ultra-Bold"/>
                <a:cs typeface="Aileron Ultra-Bold"/>
                <a:sym typeface="Aileron Ultra-Bold"/>
              </a:rPr>
              <a:t>14447 Baris</a:t>
            </a:r>
          </a:p>
          <a:p>
            <a:pPr algn="just" marL="431817" indent="-215908" lvl="1">
              <a:lnSpc>
                <a:spcPts val="2800"/>
              </a:lnSpc>
              <a:buAutoNum type="arabicPeriod" startAt="1"/>
            </a:pPr>
            <a:r>
              <a:rPr lang="en-US" b="true" sz="2000">
                <a:solidFill>
                  <a:srgbClr val="0E2F5F"/>
                </a:solidFill>
                <a:latin typeface="Aileron Ultra-Bold"/>
                <a:ea typeface="Aileron Ultra-Bold"/>
                <a:cs typeface="Aileron Ultra-Bold"/>
                <a:sym typeface="Aileron Ultra-Bold"/>
              </a:rPr>
              <a:t>10 kolom</a:t>
            </a:r>
          </a:p>
          <a:p>
            <a:pPr algn="just">
              <a:lnSpc>
                <a:spcPts val="2800"/>
              </a:lnSpc>
            </a:pPr>
          </a:p>
        </p:txBody>
      </p:sp>
      <p:grpSp>
        <p:nvGrpSpPr>
          <p:cNvPr name="Group 31" id="31"/>
          <p:cNvGrpSpPr/>
          <p:nvPr/>
        </p:nvGrpSpPr>
        <p:grpSpPr>
          <a:xfrm rot="0">
            <a:off x="145733" y="9348664"/>
            <a:ext cx="18142267" cy="5495925"/>
            <a:chOff x="0" y="0"/>
            <a:chExt cx="4778210" cy="1447486"/>
          </a:xfrm>
        </p:grpSpPr>
        <p:sp>
          <p:nvSpPr>
            <p:cNvPr name="Freeform 32" id="32"/>
            <p:cNvSpPr/>
            <p:nvPr/>
          </p:nvSpPr>
          <p:spPr>
            <a:xfrm flipH="false" flipV="false" rot="0">
              <a:off x="0" y="0"/>
              <a:ext cx="4778210" cy="1447486"/>
            </a:xfrm>
            <a:custGeom>
              <a:avLst/>
              <a:gdLst/>
              <a:ahLst/>
              <a:cxnLst/>
              <a:rect r="r" b="b" t="t" l="l"/>
              <a:pathLst>
                <a:path h="1447486" w="4778210">
                  <a:moveTo>
                    <a:pt x="0" y="0"/>
                  </a:moveTo>
                  <a:lnTo>
                    <a:pt x="4778210" y="0"/>
                  </a:lnTo>
                  <a:lnTo>
                    <a:pt x="4778210" y="1447486"/>
                  </a:lnTo>
                  <a:lnTo>
                    <a:pt x="0" y="1447486"/>
                  </a:lnTo>
                  <a:close/>
                </a:path>
              </a:pathLst>
            </a:custGeom>
            <a:solidFill>
              <a:srgbClr val="031AB8"/>
            </a:solidFill>
          </p:spPr>
        </p:sp>
        <p:sp>
          <p:nvSpPr>
            <p:cNvPr name="TextBox 33" id="33"/>
            <p:cNvSpPr txBox="true"/>
            <p:nvPr/>
          </p:nvSpPr>
          <p:spPr>
            <a:xfrm>
              <a:off x="0" y="-38100"/>
              <a:ext cx="4778210" cy="1485586"/>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3885004" y="-293196"/>
            <a:ext cx="4349355" cy="9949056"/>
            <a:chOff x="0" y="0"/>
            <a:chExt cx="673829" cy="1541369"/>
          </a:xfrm>
        </p:grpSpPr>
        <p:sp>
          <p:nvSpPr>
            <p:cNvPr name="Freeform 35" id="35"/>
            <p:cNvSpPr/>
            <p:nvPr/>
          </p:nvSpPr>
          <p:spPr>
            <a:xfrm flipH="false" flipV="false" rot="0">
              <a:off x="0" y="0"/>
              <a:ext cx="673829" cy="1541369"/>
            </a:xfrm>
            <a:custGeom>
              <a:avLst/>
              <a:gdLst/>
              <a:ahLst/>
              <a:cxnLst/>
              <a:rect r="r" b="b" t="t" l="l"/>
              <a:pathLst>
                <a:path h="1541369" w="673829">
                  <a:moveTo>
                    <a:pt x="0" y="0"/>
                  </a:moveTo>
                  <a:lnTo>
                    <a:pt x="673829" y="0"/>
                  </a:lnTo>
                  <a:lnTo>
                    <a:pt x="673829" y="1541369"/>
                  </a:lnTo>
                  <a:lnTo>
                    <a:pt x="0" y="1541369"/>
                  </a:lnTo>
                  <a:close/>
                </a:path>
              </a:pathLst>
            </a:custGeom>
            <a:blipFill>
              <a:blip r:embed="rId8"/>
              <a:stretch>
                <a:fillRect l="-117888" t="0" r="-117888" b="0"/>
              </a:stretch>
            </a:blipFill>
          </p:spPr>
        </p:sp>
      </p:grpSp>
      <p:sp>
        <p:nvSpPr>
          <p:cNvPr name="TextBox 36" id="36"/>
          <p:cNvSpPr txBox="true"/>
          <p:nvPr/>
        </p:nvSpPr>
        <p:spPr>
          <a:xfrm rot="0">
            <a:off x="13509515" y="9772411"/>
            <a:ext cx="11142437" cy="303594"/>
          </a:xfrm>
          <a:prstGeom prst="rect">
            <a:avLst/>
          </a:prstGeom>
        </p:spPr>
        <p:txBody>
          <a:bodyPr anchor="t" rtlCol="false" tIns="0" lIns="0" bIns="0" rIns="0">
            <a:spAutoFit/>
          </a:bodyPr>
          <a:lstStyle/>
          <a:p>
            <a:pPr algn="l" marL="0" indent="0" lvl="0">
              <a:lnSpc>
                <a:spcPts val="2031"/>
              </a:lnSpc>
              <a:spcBef>
                <a:spcPct val="0"/>
              </a:spcBef>
            </a:pPr>
            <a:r>
              <a:rPr lang="en-US" b="true" sz="1599">
                <a:solidFill>
                  <a:srgbClr val="FDFDFD"/>
                </a:solidFill>
                <a:latin typeface="Akzidenz-Grotesk Heavy"/>
                <a:ea typeface="Akzidenz-Grotesk Heavy"/>
                <a:cs typeface="Akzidenz-Grotesk Heavy"/>
                <a:sym typeface="Akzidenz-Grotesk Heavy"/>
              </a:rPr>
              <a:t>Data Preparation And General Understanding</a:t>
            </a:r>
          </a:p>
        </p:txBody>
      </p:sp>
      <p:sp>
        <p:nvSpPr>
          <p:cNvPr name="Freeform 37" id="37"/>
          <p:cNvSpPr/>
          <p:nvPr/>
        </p:nvSpPr>
        <p:spPr>
          <a:xfrm flipH="false" flipV="false" rot="0">
            <a:off x="985320" y="7462304"/>
            <a:ext cx="1202618" cy="1118012"/>
          </a:xfrm>
          <a:custGeom>
            <a:avLst/>
            <a:gdLst/>
            <a:ahLst/>
            <a:cxnLst/>
            <a:rect r="r" b="b" t="t" l="l"/>
            <a:pathLst>
              <a:path h="1118012" w="1202618">
                <a:moveTo>
                  <a:pt x="0" y="0"/>
                </a:moveTo>
                <a:lnTo>
                  <a:pt x="1202618" y="0"/>
                </a:lnTo>
                <a:lnTo>
                  <a:pt x="1202618" y="1118012"/>
                </a:lnTo>
                <a:lnTo>
                  <a:pt x="0" y="11180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869698" y="4923811"/>
            <a:ext cx="1202618" cy="1118012"/>
          </a:xfrm>
          <a:custGeom>
            <a:avLst/>
            <a:gdLst/>
            <a:ahLst/>
            <a:cxnLst/>
            <a:rect r="r" b="b" t="t" l="l"/>
            <a:pathLst>
              <a:path h="1118012" w="1202618">
                <a:moveTo>
                  <a:pt x="0" y="0"/>
                </a:moveTo>
                <a:lnTo>
                  <a:pt x="1202618" y="0"/>
                </a:lnTo>
                <a:lnTo>
                  <a:pt x="1202618" y="1118012"/>
                </a:lnTo>
                <a:lnTo>
                  <a:pt x="0" y="11180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0">
            <a:off x="7460159" y="1878128"/>
            <a:ext cx="1202618" cy="1118012"/>
          </a:xfrm>
          <a:custGeom>
            <a:avLst/>
            <a:gdLst/>
            <a:ahLst/>
            <a:cxnLst/>
            <a:rect r="r" b="b" t="t" l="l"/>
            <a:pathLst>
              <a:path h="1118012" w="1202618">
                <a:moveTo>
                  <a:pt x="0" y="0"/>
                </a:moveTo>
                <a:lnTo>
                  <a:pt x="1202618" y="0"/>
                </a:lnTo>
                <a:lnTo>
                  <a:pt x="1202618" y="1118012"/>
                </a:lnTo>
                <a:lnTo>
                  <a:pt x="0" y="11180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7486071" y="4917344"/>
            <a:ext cx="1202618" cy="1118012"/>
          </a:xfrm>
          <a:custGeom>
            <a:avLst/>
            <a:gdLst/>
            <a:ahLst/>
            <a:cxnLst/>
            <a:rect r="r" b="b" t="t" l="l"/>
            <a:pathLst>
              <a:path h="1118012" w="1202618">
                <a:moveTo>
                  <a:pt x="0" y="0"/>
                </a:moveTo>
                <a:lnTo>
                  <a:pt x="1202618" y="0"/>
                </a:lnTo>
                <a:lnTo>
                  <a:pt x="1202618" y="1118012"/>
                </a:lnTo>
                <a:lnTo>
                  <a:pt x="0" y="11180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FEF"/>
        </a:solidFill>
      </p:bgPr>
    </p:bg>
    <p:spTree>
      <p:nvGrpSpPr>
        <p:cNvPr id="1" name=""/>
        <p:cNvGrpSpPr/>
        <p:nvPr/>
      </p:nvGrpSpPr>
      <p:grpSpPr>
        <a:xfrm>
          <a:off x="0" y="0"/>
          <a:ext cx="0" cy="0"/>
          <a:chOff x="0" y="0"/>
          <a:chExt cx="0" cy="0"/>
        </a:xfrm>
      </p:grpSpPr>
      <p:grpSp>
        <p:nvGrpSpPr>
          <p:cNvPr name="Group 2" id="2"/>
          <p:cNvGrpSpPr/>
          <p:nvPr/>
        </p:nvGrpSpPr>
        <p:grpSpPr>
          <a:xfrm rot="0">
            <a:off x="1028700" y="4877253"/>
            <a:ext cx="3256659" cy="3505925"/>
            <a:chOff x="0" y="0"/>
            <a:chExt cx="857721" cy="923371"/>
          </a:xfrm>
        </p:grpSpPr>
        <p:sp>
          <p:nvSpPr>
            <p:cNvPr name="Freeform 3" id="3"/>
            <p:cNvSpPr/>
            <p:nvPr/>
          </p:nvSpPr>
          <p:spPr>
            <a:xfrm flipH="false" flipV="false" rot="0">
              <a:off x="0" y="0"/>
              <a:ext cx="857721" cy="923371"/>
            </a:xfrm>
            <a:custGeom>
              <a:avLst/>
              <a:gdLst/>
              <a:ahLst/>
              <a:cxnLst/>
              <a:rect r="r" b="b" t="t" l="l"/>
              <a:pathLst>
                <a:path h="923371" w="857721">
                  <a:moveTo>
                    <a:pt x="0" y="0"/>
                  </a:moveTo>
                  <a:lnTo>
                    <a:pt x="857721" y="0"/>
                  </a:lnTo>
                  <a:lnTo>
                    <a:pt x="857721" y="923371"/>
                  </a:lnTo>
                  <a:lnTo>
                    <a:pt x="0" y="923371"/>
                  </a:lnTo>
                  <a:close/>
                </a:path>
              </a:pathLst>
            </a:custGeom>
            <a:solidFill>
              <a:srgbClr val="FFC500"/>
            </a:solidFill>
          </p:spPr>
        </p:sp>
        <p:sp>
          <p:nvSpPr>
            <p:cNvPr name="TextBox 4" id="4"/>
            <p:cNvSpPr txBox="true"/>
            <p:nvPr/>
          </p:nvSpPr>
          <p:spPr>
            <a:xfrm>
              <a:off x="0" y="-38100"/>
              <a:ext cx="857721" cy="96147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47901" y="4877253"/>
            <a:ext cx="3256659" cy="3505925"/>
            <a:chOff x="0" y="0"/>
            <a:chExt cx="857721" cy="923371"/>
          </a:xfrm>
        </p:grpSpPr>
        <p:sp>
          <p:nvSpPr>
            <p:cNvPr name="Freeform 6" id="6"/>
            <p:cNvSpPr/>
            <p:nvPr/>
          </p:nvSpPr>
          <p:spPr>
            <a:xfrm flipH="false" flipV="false" rot="0">
              <a:off x="0" y="0"/>
              <a:ext cx="857721" cy="923371"/>
            </a:xfrm>
            <a:custGeom>
              <a:avLst/>
              <a:gdLst/>
              <a:ahLst/>
              <a:cxnLst/>
              <a:rect r="r" b="b" t="t" l="l"/>
              <a:pathLst>
                <a:path h="923371" w="857721">
                  <a:moveTo>
                    <a:pt x="0" y="0"/>
                  </a:moveTo>
                  <a:lnTo>
                    <a:pt x="857721" y="0"/>
                  </a:lnTo>
                  <a:lnTo>
                    <a:pt x="857721" y="923371"/>
                  </a:lnTo>
                  <a:lnTo>
                    <a:pt x="0" y="923371"/>
                  </a:lnTo>
                  <a:close/>
                </a:path>
              </a:pathLst>
            </a:custGeom>
            <a:solidFill>
              <a:srgbClr val="FFC500"/>
            </a:solidFill>
          </p:spPr>
        </p:sp>
        <p:sp>
          <p:nvSpPr>
            <p:cNvPr name="TextBox 7" id="7"/>
            <p:cNvSpPr txBox="true"/>
            <p:nvPr/>
          </p:nvSpPr>
          <p:spPr>
            <a:xfrm>
              <a:off x="0" y="-38100"/>
              <a:ext cx="857721" cy="9614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866485" y="4877253"/>
            <a:ext cx="3256659" cy="3505925"/>
            <a:chOff x="0" y="0"/>
            <a:chExt cx="857721" cy="923371"/>
          </a:xfrm>
        </p:grpSpPr>
        <p:sp>
          <p:nvSpPr>
            <p:cNvPr name="Freeform 9" id="9"/>
            <p:cNvSpPr/>
            <p:nvPr/>
          </p:nvSpPr>
          <p:spPr>
            <a:xfrm flipH="false" flipV="false" rot="0">
              <a:off x="0" y="0"/>
              <a:ext cx="857721" cy="923371"/>
            </a:xfrm>
            <a:custGeom>
              <a:avLst/>
              <a:gdLst/>
              <a:ahLst/>
              <a:cxnLst/>
              <a:rect r="r" b="b" t="t" l="l"/>
              <a:pathLst>
                <a:path h="923371" w="857721">
                  <a:moveTo>
                    <a:pt x="0" y="0"/>
                  </a:moveTo>
                  <a:lnTo>
                    <a:pt x="857721" y="0"/>
                  </a:lnTo>
                  <a:lnTo>
                    <a:pt x="857721" y="923371"/>
                  </a:lnTo>
                  <a:lnTo>
                    <a:pt x="0" y="923371"/>
                  </a:lnTo>
                  <a:close/>
                </a:path>
              </a:pathLst>
            </a:custGeom>
            <a:solidFill>
              <a:srgbClr val="FFC500"/>
            </a:solidFill>
          </p:spPr>
        </p:sp>
        <p:sp>
          <p:nvSpPr>
            <p:cNvPr name="TextBox 10" id="10"/>
            <p:cNvSpPr txBox="true"/>
            <p:nvPr/>
          </p:nvSpPr>
          <p:spPr>
            <a:xfrm>
              <a:off x="0" y="-38100"/>
              <a:ext cx="857721" cy="961471"/>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991" y="-2966934"/>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5205891" y="-141498"/>
            <a:ext cx="3086100" cy="5143500"/>
            <a:chOff x="0" y="0"/>
            <a:chExt cx="812800" cy="1354667"/>
          </a:xfrm>
        </p:grpSpPr>
        <p:sp>
          <p:nvSpPr>
            <p:cNvPr name="Freeform 13" id="13"/>
            <p:cNvSpPr/>
            <p:nvPr/>
          </p:nvSpPr>
          <p:spPr>
            <a:xfrm flipH="false" flipV="false" rot="0">
              <a:off x="0" y="0"/>
              <a:ext cx="812800" cy="1354667"/>
            </a:xfrm>
            <a:custGeom>
              <a:avLst/>
              <a:gdLst/>
              <a:ahLst/>
              <a:cxnLst/>
              <a:rect r="r" b="b" t="t" l="l"/>
              <a:pathLst>
                <a:path h="1354667" w="812800">
                  <a:moveTo>
                    <a:pt x="0" y="0"/>
                  </a:moveTo>
                  <a:lnTo>
                    <a:pt x="812800" y="0"/>
                  </a:lnTo>
                  <a:lnTo>
                    <a:pt x="812800" y="1354667"/>
                  </a:lnTo>
                  <a:lnTo>
                    <a:pt x="0" y="1354667"/>
                  </a:lnTo>
                  <a:close/>
                </a:path>
              </a:pathLst>
            </a:custGeom>
            <a:solidFill>
              <a:srgbClr val="FFC2DB"/>
            </a:solidFill>
          </p:spPr>
        </p:sp>
        <p:sp>
          <p:nvSpPr>
            <p:cNvPr name="TextBox 14" id="14"/>
            <p:cNvSpPr txBox="true"/>
            <p:nvPr/>
          </p:nvSpPr>
          <p:spPr>
            <a:xfrm>
              <a:off x="0" y="-38100"/>
              <a:ext cx="812800" cy="1392767"/>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24001" y="9258300"/>
            <a:ext cx="2052701" cy="1908290"/>
          </a:xfrm>
          <a:custGeom>
            <a:avLst/>
            <a:gdLst/>
            <a:ahLst/>
            <a:cxnLst/>
            <a:rect r="r" b="b" t="t" l="l"/>
            <a:pathLst>
              <a:path h="1908290" w="2052701">
                <a:moveTo>
                  <a:pt x="0" y="0"/>
                </a:moveTo>
                <a:lnTo>
                  <a:pt x="2052701" y="0"/>
                </a:lnTo>
                <a:lnTo>
                  <a:pt x="2052701" y="1908290"/>
                </a:lnTo>
                <a:lnTo>
                  <a:pt x="0" y="1908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420781" y="4450747"/>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839982" y="4450747"/>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8258566" y="4450747"/>
            <a:ext cx="917563" cy="853010"/>
          </a:xfrm>
          <a:custGeom>
            <a:avLst/>
            <a:gdLst/>
            <a:ahLst/>
            <a:cxnLst/>
            <a:rect r="r" b="b" t="t" l="l"/>
            <a:pathLst>
              <a:path h="853010" w="917563">
                <a:moveTo>
                  <a:pt x="0" y="0"/>
                </a:moveTo>
                <a:lnTo>
                  <a:pt x="917563" y="0"/>
                </a:lnTo>
                <a:lnTo>
                  <a:pt x="917563" y="853011"/>
                </a:lnTo>
                <a:lnTo>
                  <a:pt x="0" y="8530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0">
            <a:off x="11713693" y="1763437"/>
            <a:ext cx="5677338" cy="6629266"/>
            <a:chOff x="0" y="0"/>
            <a:chExt cx="708478" cy="827269"/>
          </a:xfrm>
        </p:grpSpPr>
        <p:sp>
          <p:nvSpPr>
            <p:cNvPr name="Freeform 20" id="20"/>
            <p:cNvSpPr/>
            <p:nvPr/>
          </p:nvSpPr>
          <p:spPr>
            <a:xfrm flipH="false" flipV="false" rot="0">
              <a:off x="0" y="0"/>
              <a:ext cx="708478" cy="827269"/>
            </a:xfrm>
            <a:custGeom>
              <a:avLst/>
              <a:gdLst/>
              <a:ahLst/>
              <a:cxnLst/>
              <a:rect r="r" b="b" t="t" l="l"/>
              <a:pathLst>
                <a:path h="827269" w="708478">
                  <a:moveTo>
                    <a:pt x="0" y="0"/>
                  </a:moveTo>
                  <a:lnTo>
                    <a:pt x="708478" y="0"/>
                  </a:lnTo>
                  <a:lnTo>
                    <a:pt x="708478" y="827269"/>
                  </a:lnTo>
                  <a:lnTo>
                    <a:pt x="0" y="827269"/>
                  </a:lnTo>
                  <a:close/>
                </a:path>
              </a:pathLst>
            </a:custGeom>
            <a:blipFill>
              <a:blip r:embed="rId8"/>
              <a:stretch>
                <a:fillRect l="-38796" t="0" r="-38796" b="0"/>
              </a:stretch>
            </a:blipFill>
          </p:spPr>
        </p:sp>
      </p:grpSp>
      <p:grpSp>
        <p:nvGrpSpPr>
          <p:cNvPr name="Group 21" id="21"/>
          <p:cNvGrpSpPr/>
          <p:nvPr/>
        </p:nvGrpSpPr>
        <p:grpSpPr>
          <a:xfrm rot="0">
            <a:off x="11713693" y="8383177"/>
            <a:ext cx="6571957" cy="5143500"/>
            <a:chOff x="0" y="0"/>
            <a:chExt cx="1730886" cy="1354667"/>
          </a:xfrm>
        </p:grpSpPr>
        <p:sp>
          <p:nvSpPr>
            <p:cNvPr name="Freeform 22" id="22"/>
            <p:cNvSpPr/>
            <p:nvPr/>
          </p:nvSpPr>
          <p:spPr>
            <a:xfrm flipH="false" flipV="false" rot="0">
              <a:off x="0" y="0"/>
              <a:ext cx="1730886" cy="1354667"/>
            </a:xfrm>
            <a:custGeom>
              <a:avLst/>
              <a:gdLst/>
              <a:ahLst/>
              <a:cxnLst/>
              <a:rect r="r" b="b" t="t" l="l"/>
              <a:pathLst>
                <a:path h="1354667" w="1730886">
                  <a:moveTo>
                    <a:pt x="0" y="0"/>
                  </a:moveTo>
                  <a:lnTo>
                    <a:pt x="1730886" y="0"/>
                  </a:lnTo>
                  <a:lnTo>
                    <a:pt x="1730886" y="1354667"/>
                  </a:lnTo>
                  <a:lnTo>
                    <a:pt x="0" y="1354667"/>
                  </a:lnTo>
                  <a:close/>
                </a:path>
              </a:pathLst>
            </a:custGeom>
            <a:solidFill>
              <a:srgbClr val="0050BB"/>
            </a:solidFill>
          </p:spPr>
        </p:sp>
        <p:sp>
          <p:nvSpPr>
            <p:cNvPr name="TextBox 23" id="23"/>
            <p:cNvSpPr txBox="true"/>
            <p:nvPr/>
          </p:nvSpPr>
          <p:spPr>
            <a:xfrm>
              <a:off x="0" y="-38100"/>
              <a:ext cx="1730886" cy="1392767"/>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028700" y="1741813"/>
            <a:ext cx="9273557" cy="923954"/>
          </a:xfrm>
          <a:prstGeom prst="rect">
            <a:avLst/>
          </a:prstGeom>
        </p:spPr>
        <p:txBody>
          <a:bodyPr anchor="t" rtlCol="false" tIns="0" lIns="0" bIns="0" rIns="0">
            <a:spAutoFit/>
          </a:bodyPr>
          <a:lstStyle/>
          <a:p>
            <a:pPr algn="l">
              <a:lnSpc>
                <a:spcPts val="6750"/>
              </a:lnSpc>
            </a:pPr>
            <a:r>
              <a:rPr lang="en-US" sz="7500" spc="-45">
                <a:solidFill>
                  <a:srgbClr val="05103C"/>
                </a:solidFill>
                <a:latin typeface="TS Damas Sans"/>
                <a:ea typeface="TS Damas Sans"/>
                <a:cs typeface="TS Damas Sans"/>
                <a:sym typeface="TS Damas Sans"/>
              </a:rPr>
              <a:t>Exploratory Data Analysis</a:t>
            </a:r>
          </a:p>
        </p:txBody>
      </p:sp>
      <p:sp>
        <p:nvSpPr>
          <p:cNvPr name="TextBox 25" id="25"/>
          <p:cNvSpPr txBox="true"/>
          <p:nvPr/>
        </p:nvSpPr>
        <p:spPr>
          <a:xfrm rot="0">
            <a:off x="1028700" y="2941992"/>
            <a:ext cx="8283311" cy="1247803"/>
          </a:xfrm>
          <a:prstGeom prst="rect">
            <a:avLst/>
          </a:prstGeom>
        </p:spPr>
        <p:txBody>
          <a:bodyPr anchor="t" rtlCol="false" tIns="0" lIns="0" bIns="0" rIns="0">
            <a:spAutoFit/>
          </a:bodyPr>
          <a:lstStyle/>
          <a:p>
            <a:pPr algn="l">
              <a:lnSpc>
                <a:spcPts val="9000"/>
              </a:lnSpc>
            </a:pPr>
            <a:r>
              <a:rPr lang="en-US" b="true" sz="10000" spc="-60">
                <a:solidFill>
                  <a:srgbClr val="05103C"/>
                </a:solidFill>
                <a:latin typeface="TS Damas Sans Bold"/>
                <a:ea typeface="TS Damas Sans Bold"/>
                <a:cs typeface="TS Damas Sans Bold"/>
                <a:sym typeface="TS Damas Sans Bold"/>
              </a:rPr>
              <a:t>/EDA</a:t>
            </a:r>
          </a:p>
        </p:txBody>
      </p:sp>
      <p:sp>
        <p:nvSpPr>
          <p:cNvPr name="TextBox 26" id="26"/>
          <p:cNvSpPr txBox="true"/>
          <p:nvPr/>
        </p:nvSpPr>
        <p:spPr>
          <a:xfrm rot="0">
            <a:off x="1420781" y="5532358"/>
            <a:ext cx="2584507" cy="725424"/>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Distribusi dan Penyebaran Data</a:t>
            </a:r>
          </a:p>
        </p:txBody>
      </p:sp>
      <p:sp>
        <p:nvSpPr>
          <p:cNvPr name="TextBox 27" id="27"/>
          <p:cNvSpPr txBox="true"/>
          <p:nvPr/>
        </p:nvSpPr>
        <p:spPr>
          <a:xfrm rot="0">
            <a:off x="4801265" y="5437108"/>
            <a:ext cx="2584507" cy="725424"/>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Missing &amp; Duplicate</a:t>
            </a:r>
          </a:p>
        </p:txBody>
      </p:sp>
      <p:sp>
        <p:nvSpPr>
          <p:cNvPr name="TextBox 28" id="28"/>
          <p:cNvSpPr txBox="true"/>
          <p:nvPr/>
        </p:nvSpPr>
        <p:spPr>
          <a:xfrm rot="0">
            <a:off x="8258566" y="5532358"/>
            <a:ext cx="2584507" cy="372999"/>
          </a:xfrm>
          <a:prstGeom prst="rect">
            <a:avLst/>
          </a:prstGeom>
        </p:spPr>
        <p:txBody>
          <a:bodyPr anchor="t" rtlCol="false" tIns="0" lIns="0" bIns="0" rIns="0">
            <a:spAutoFit/>
          </a:bodyPr>
          <a:lstStyle/>
          <a:p>
            <a:pPr algn="l" marL="0" indent="0" lvl="0">
              <a:lnSpc>
                <a:spcPts val="2807"/>
              </a:lnSpc>
              <a:spcBef>
                <a:spcPct val="0"/>
              </a:spcBef>
            </a:pPr>
            <a:r>
              <a:rPr lang="en-US" b="true" sz="2599" spc="-137">
                <a:solidFill>
                  <a:srgbClr val="05103C"/>
                </a:solidFill>
                <a:latin typeface="Glacial Indifference Bold"/>
                <a:ea typeface="Glacial Indifference Bold"/>
                <a:cs typeface="Glacial Indifference Bold"/>
                <a:sym typeface="Glacial Indifference Bold"/>
              </a:rPr>
              <a:t>Data Outliers</a:t>
            </a:r>
          </a:p>
        </p:txBody>
      </p:sp>
      <p:sp>
        <p:nvSpPr>
          <p:cNvPr name="TextBox 29" id="29"/>
          <p:cNvSpPr txBox="true"/>
          <p:nvPr/>
        </p:nvSpPr>
        <p:spPr>
          <a:xfrm rot="0">
            <a:off x="4911103" y="6381607"/>
            <a:ext cx="2474670" cy="1249680"/>
          </a:xfrm>
          <a:prstGeom prst="rect">
            <a:avLst/>
          </a:prstGeom>
        </p:spPr>
        <p:txBody>
          <a:bodyPr anchor="t" rtlCol="false" tIns="0" lIns="0" bIns="0" rIns="0">
            <a:spAutoFit/>
          </a:bodyPr>
          <a:lstStyle/>
          <a:p>
            <a:pPr algn="l" marL="388620" indent="-194310" lvl="1">
              <a:lnSpc>
                <a:spcPts val="2520"/>
              </a:lnSpc>
              <a:buAutoNum type="arabicPeriod" startAt="1"/>
            </a:pPr>
            <a:r>
              <a:rPr lang="en-US" sz="1800">
                <a:solidFill>
                  <a:srgbClr val="05103C"/>
                </a:solidFill>
                <a:latin typeface="Glacial Indifference"/>
                <a:ea typeface="Glacial Indifference"/>
                <a:cs typeface="Glacial Indifference"/>
                <a:sym typeface="Glacial Indifference"/>
              </a:rPr>
              <a:t>Identifikasi Missing dan Duplicate</a:t>
            </a:r>
          </a:p>
          <a:p>
            <a:pPr algn="l" marL="388620" indent="-194310" lvl="1">
              <a:lnSpc>
                <a:spcPts val="2520"/>
              </a:lnSpc>
              <a:buAutoNum type="arabicPeriod" startAt="1"/>
            </a:pPr>
            <a:r>
              <a:rPr lang="en-US" sz="1800">
                <a:solidFill>
                  <a:srgbClr val="05103C"/>
                </a:solidFill>
                <a:latin typeface="Glacial Indifference"/>
                <a:ea typeface="Glacial Indifference"/>
                <a:cs typeface="Glacial Indifference"/>
                <a:sym typeface="Glacial Indifference"/>
              </a:rPr>
              <a:t>Penangan terhadap data</a:t>
            </a:r>
          </a:p>
        </p:txBody>
      </p:sp>
      <p:sp>
        <p:nvSpPr>
          <p:cNvPr name="TextBox 30" id="30"/>
          <p:cNvSpPr txBox="true"/>
          <p:nvPr/>
        </p:nvSpPr>
        <p:spPr>
          <a:xfrm rot="0">
            <a:off x="1382681" y="6381607"/>
            <a:ext cx="2474670" cy="2192655"/>
          </a:xfrm>
          <a:prstGeom prst="rect">
            <a:avLst/>
          </a:prstGeom>
        </p:spPr>
        <p:txBody>
          <a:bodyPr anchor="t" rtlCol="false" tIns="0" lIns="0" bIns="0" rIns="0">
            <a:spAutoFit/>
          </a:bodyPr>
          <a:lstStyle/>
          <a:p>
            <a:pPr algn="just" marL="388620" indent="-194310" lvl="1">
              <a:lnSpc>
                <a:spcPts val="2520"/>
              </a:lnSpc>
              <a:buAutoNum type="arabicPeriod" startAt="1"/>
            </a:pPr>
            <a:r>
              <a:rPr lang="en-US" sz="1800">
                <a:solidFill>
                  <a:srgbClr val="05103C"/>
                </a:solidFill>
                <a:latin typeface="Glacial Indifference"/>
                <a:ea typeface="Glacial Indifference"/>
                <a:cs typeface="Glacial Indifference"/>
                <a:sym typeface="Glacial Indifference"/>
              </a:rPr>
              <a:t>Housing Location by Coordinates dan Ocean Proximity</a:t>
            </a:r>
          </a:p>
          <a:p>
            <a:pPr algn="just" marL="388620" indent="-194310" lvl="1">
              <a:lnSpc>
                <a:spcPts val="2520"/>
              </a:lnSpc>
              <a:buAutoNum type="arabicPeriod" startAt="1"/>
            </a:pPr>
            <a:r>
              <a:rPr lang="en-US" sz="1800">
                <a:solidFill>
                  <a:srgbClr val="05103C"/>
                </a:solidFill>
                <a:latin typeface="Glacial Indifference"/>
                <a:ea typeface="Glacial Indifference"/>
                <a:cs typeface="Glacial Indifference"/>
                <a:sym typeface="Glacial Indifference"/>
              </a:rPr>
              <a:t>Identifikasi Distribusi Data</a:t>
            </a:r>
          </a:p>
          <a:p>
            <a:pPr algn="just">
              <a:lnSpc>
                <a:spcPts val="2520"/>
              </a:lnSpc>
            </a:pPr>
            <a:r>
              <a:rPr lang="en-US" sz="1800">
                <a:solidFill>
                  <a:srgbClr val="05103C"/>
                </a:solidFill>
                <a:latin typeface="Glacial Indifference"/>
                <a:ea typeface="Glacial Indifference"/>
                <a:cs typeface="Glacial Indifference"/>
                <a:sym typeface="Glacial Indifference"/>
              </a:rPr>
              <a:t> </a:t>
            </a:r>
          </a:p>
          <a:p>
            <a:pPr algn="just">
              <a:lnSpc>
                <a:spcPts val="2520"/>
              </a:lnSpc>
            </a:pPr>
          </a:p>
        </p:txBody>
      </p:sp>
      <p:sp>
        <p:nvSpPr>
          <p:cNvPr name="TextBox 31" id="31"/>
          <p:cNvSpPr txBox="true"/>
          <p:nvPr/>
        </p:nvSpPr>
        <p:spPr>
          <a:xfrm rot="0">
            <a:off x="8074676" y="6247304"/>
            <a:ext cx="2474670" cy="935355"/>
          </a:xfrm>
          <a:prstGeom prst="rect">
            <a:avLst/>
          </a:prstGeom>
        </p:spPr>
        <p:txBody>
          <a:bodyPr anchor="t" rtlCol="false" tIns="0" lIns="0" bIns="0" rIns="0">
            <a:spAutoFit/>
          </a:bodyPr>
          <a:lstStyle/>
          <a:p>
            <a:pPr algn="l" marL="388620" indent="-194310" lvl="1">
              <a:lnSpc>
                <a:spcPts val="2520"/>
              </a:lnSpc>
              <a:buAutoNum type="arabicPeriod" startAt="1"/>
            </a:pPr>
            <a:r>
              <a:rPr lang="en-US" sz="1800">
                <a:solidFill>
                  <a:srgbClr val="05103C"/>
                </a:solidFill>
                <a:latin typeface="Glacial Indifference"/>
                <a:ea typeface="Glacial Indifference"/>
                <a:cs typeface="Glacial Indifference"/>
                <a:sym typeface="Glacial Indifference"/>
              </a:rPr>
              <a:t>Identifikasi Outliers</a:t>
            </a:r>
          </a:p>
          <a:p>
            <a:pPr algn="l" marL="388620" indent="-194310" lvl="1">
              <a:lnSpc>
                <a:spcPts val="2520"/>
              </a:lnSpc>
              <a:buAutoNum type="arabicPeriod" startAt="1"/>
            </a:pPr>
            <a:r>
              <a:rPr lang="en-US" sz="1800">
                <a:solidFill>
                  <a:srgbClr val="05103C"/>
                </a:solidFill>
                <a:latin typeface="Glacial Indifference"/>
                <a:ea typeface="Glacial Indifference"/>
                <a:cs typeface="Glacial Indifference"/>
                <a:sym typeface="Glacial Indifference"/>
              </a:rPr>
              <a:t>Penangan terhadap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FEF"/>
        </a:solidFill>
      </p:bgPr>
    </p:bg>
    <p:spTree>
      <p:nvGrpSpPr>
        <p:cNvPr id="1" name=""/>
        <p:cNvGrpSpPr/>
        <p:nvPr/>
      </p:nvGrpSpPr>
      <p:grpSpPr>
        <a:xfrm>
          <a:off x="0" y="0"/>
          <a:ext cx="0" cy="0"/>
          <a:chOff x="0" y="0"/>
          <a:chExt cx="0" cy="0"/>
        </a:xfrm>
      </p:grpSpPr>
      <p:sp>
        <p:nvSpPr>
          <p:cNvPr name="Freeform 2" id="2"/>
          <p:cNvSpPr/>
          <p:nvPr/>
        </p:nvSpPr>
        <p:spPr>
          <a:xfrm flipH="false" flipV="false" rot="0">
            <a:off x="0" y="-4081216"/>
            <a:ext cx="18288000" cy="18449433"/>
          </a:xfrm>
          <a:custGeom>
            <a:avLst/>
            <a:gdLst/>
            <a:ahLst/>
            <a:cxnLst/>
            <a:rect r="r" b="b" t="t" l="l"/>
            <a:pathLst>
              <a:path h="18449433" w="18288000">
                <a:moveTo>
                  <a:pt x="0" y="0"/>
                </a:moveTo>
                <a:lnTo>
                  <a:pt x="18288000" y="0"/>
                </a:lnTo>
                <a:lnTo>
                  <a:pt x="18288000" y="18449432"/>
                </a:lnTo>
                <a:lnTo>
                  <a:pt x="0" y="18449432"/>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47657" y="8918183"/>
            <a:ext cx="731071" cy="679639"/>
          </a:xfrm>
          <a:custGeom>
            <a:avLst/>
            <a:gdLst/>
            <a:ahLst/>
            <a:cxnLst/>
            <a:rect r="r" b="b" t="t" l="l"/>
            <a:pathLst>
              <a:path h="679639" w="731071">
                <a:moveTo>
                  <a:pt x="0" y="0"/>
                </a:moveTo>
                <a:lnTo>
                  <a:pt x="731071" y="0"/>
                </a:lnTo>
                <a:lnTo>
                  <a:pt x="731071" y="679639"/>
                </a:lnTo>
                <a:lnTo>
                  <a:pt x="0" y="6796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245081" y="3382713"/>
            <a:ext cx="7676806" cy="5875587"/>
            <a:chOff x="0" y="0"/>
            <a:chExt cx="1019549" cy="780331"/>
          </a:xfrm>
        </p:grpSpPr>
        <p:sp>
          <p:nvSpPr>
            <p:cNvPr name="Freeform 5" id="5"/>
            <p:cNvSpPr/>
            <p:nvPr/>
          </p:nvSpPr>
          <p:spPr>
            <a:xfrm flipH="false" flipV="false" rot="0">
              <a:off x="0" y="0"/>
              <a:ext cx="1019549" cy="780331"/>
            </a:xfrm>
            <a:custGeom>
              <a:avLst/>
              <a:gdLst/>
              <a:ahLst/>
              <a:cxnLst/>
              <a:rect r="r" b="b" t="t" l="l"/>
              <a:pathLst>
                <a:path h="780331" w="1019549">
                  <a:moveTo>
                    <a:pt x="0" y="0"/>
                  </a:moveTo>
                  <a:lnTo>
                    <a:pt x="1019549" y="0"/>
                  </a:lnTo>
                  <a:lnTo>
                    <a:pt x="1019549" y="780331"/>
                  </a:lnTo>
                  <a:lnTo>
                    <a:pt x="0" y="780331"/>
                  </a:lnTo>
                  <a:close/>
                </a:path>
              </a:pathLst>
            </a:custGeom>
            <a:blipFill>
              <a:blip r:embed="rId7"/>
              <a:stretch>
                <a:fillRect l="-267" t="0" r="-267" b="0"/>
              </a:stretch>
            </a:blipFill>
          </p:spPr>
        </p:sp>
      </p:grpSp>
      <p:sp>
        <p:nvSpPr>
          <p:cNvPr name="Freeform 6" id="6"/>
          <p:cNvSpPr/>
          <p:nvPr/>
        </p:nvSpPr>
        <p:spPr>
          <a:xfrm flipH="false" flipV="false" rot="0">
            <a:off x="15089113" y="-1008755"/>
            <a:ext cx="2170187" cy="2017510"/>
          </a:xfrm>
          <a:custGeom>
            <a:avLst/>
            <a:gdLst/>
            <a:ahLst/>
            <a:cxnLst/>
            <a:rect r="r" b="b" t="t" l="l"/>
            <a:pathLst>
              <a:path h="2017510" w="2170187">
                <a:moveTo>
                  <a:pt x="0" y="0"/>
                </a:moveTo>
                <a:lnTo>
                  <a:pt x="2170187" y="0"/>
                </a:lnTo>
                <a:lnTo>
                  <a:pt x="2170187" y="2017510"/>
                </a:lnTo>
                <a:lnTo>
                  <a:pt x="0" y="20175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808671" y="3042597"/>
            <a:ext cx="731071" cy="679639"/>
          </a:xfrm>
          <a:custGeom>
            <a:avLst/>
            <a:gdLst/>
            <a:ahLst/>
            <a:cxnLst/>
            <a:rect r="r" b="b" t="t" l="l"/>
            <a:pathLst>
              <a:path h="679639" w="731071">
                <a:moveTo>
                  <a:pt x="0" y="0"/>
                </a:moveTo>
                <a:lnTo>
                  <a:pt x="731071" y="0"/>
                </a:lnTo>
                <a:lnTo>
                  <a:pt x="731071" y="679639"/>
                </a:lnTo>
                <a:lnTo>
                  <a:pt x="0" y="6796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3201166" y="3122392"/>
            <a:ext cx="7785999" cy="0"/>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0" y="1142105"/>
            <a:ext cx="14308347" cy="2586683"/>
          </a:xfrm>
          <a:prstGeom prst="rect">
            <a:avLst/>
          </a:prstGeom>
        </p:spPr>
        <p:txBody>
          <a:bodyPr anchor="t" rtlCol="false" tIns="0" lIns="0" bIns="0" rIns="0">
            <a:spAutoFit/>
          </a:bodyPr>
          <a:lstStyle/>
          <a:p>
            <a:pPr algn="l">
              <a:lnSpc>
                <a:spcPts val="6999"/>
              </a:lnSpc>
            </a:pPr>
            <a:r>
              <a:rPr lang="en-US" b="true" sz="6999" spc="-41">
                <a:solidFill>
                  <a:srgbClr val="05103C"/>
                </a:solidFill>
                <a:latin typeface="TS Damas Sans Bold"/>
                <a:ea typeface="TS Damas Sans Bold"/>
                <a:cs typeface="TS Damas Sans Bold"/>
                <a:sym typeface="TS Damas Sans Bold"/>
              </a:rPr>
              <a:t>HOUSING LOCATION BY COORDINATES &amp; OCEAN PROXIMITY</a:t>
            </a:r>
          </a:p>
          <a:p>
            <a:pPr algn="l">
              <a:lnSpc>
                <a:spcPts val="6175"/>
              </a:lnSpc>
            </a:pPr>
          </a:p>
        </p:txBody>
      </p:sp>
      <p:sp>
        <p:nvSpPr>
          <p:cNvPr name="AutoShape 10" id="10"/>
          <p:cNvSpPr/>
          <p:nvPr/>
        </p:nvSpPr>
        <p:spPr>
          <a:xfrm>
            <a:off x="13893409" y="9458028"/>
            <a:ext cx="8170898" cy="0"/>
          </a:xfrm>
          <a:prstGeom prst="line">
            <a:avLst/>
          </a:prstGeom>
          <a:ln cap="flat" w="38100">
            <a:solidFill>
              <a:srgbClr val="000000"/>
            </a:solidFill>
            <a:prstDash val="solid"/>
            <a:headEnd type="none" len="sm" w="sm"/>
            <a:tailEnd type="none" len="sm" w="sm"/>
          </a:ln>
        </p:spPr>
      </p:sp>
      <p:grpSp>
        <p:nvGrpSpPr>
          <p:cNvPr name="Group 11" id="11"/>
          <p:cNvGrpSpPr/>
          <p:nvPr/>
        </p:nvGrpSpPr>
        <p:grpSpPr>
          <a:xfrm rot="0">
            <a:off x="7948708" y="3382416"/>
            <a:ext cx="8945057" cy="5875587"/>
            <a:chOff x="0" y="0"/>
            <a:chExt cx="1187984" cy="780331"/>
          </a:xfrm>
        </p:grpSpPr>
        <p:sp>
          <p:nvSpPr>
            <p:cNvPr name="Freeform 12" id="12"/>
            <p:cNvSpPr/>
            <p:nvPr/>
          </p:nvSpPr>
          <p:spPr>
            <a:xfrm flipH="false" flipV="false" rot="0">
              <a:off x="0" y="0"/>
              <a:ext cx="1187984" cy="780331"/>
            </a:xfrm>
            <a:custGeom>
              <a:avLst/>
              <a:gdLst/>
              <a:ahLst/>
              <a:cxnLst/>
              <a:rect r="r" b="b" t="t" l="l"/>
              <a:pathLst>
                <a:path h="780331" w="1187984">
                  <a:moveTo>
                    <a:pt x="0" y="0"/>
                  </a:moveTo>
                  <a:lnTo>
                    <a:pt x="1187984" y="0"/>
                  </a:lnTo>
                  <a:lnTo>
                    <a:pt x="1187984" y="780331"/>
                  </a:lnTo>
                  <a:lnTo>
                    <a:pt x="0" y="780331"/>
                  </a:lnTo>
                  <a:close/>
                </a:path>
              </a:pathLst>
            </a:custGeom>
            <a:blipFill>
              <a:blip r:embed="rId8"/>
              <a:stretch>
                <a:fillRect l="-430" t="0" r="-430" b="0"/>
              </a:stretch>
            </a:blipFill>
          </p:spPr>
        </p:sp>
      </p:grpSp>
      <p:sp>
        <p:nvSpPr>
          <p:cNvPr name="TextBox 13" id="13"/>
          <p:cNvSpPr txBox="true"/>
          <p:nvPr/>
        </p:nvSpPr>
        <p:spPr>
          <a:xfrm rot="0">
            <a:off x="12764475" y="9610131"/>
            <a:ext cx="4013323" cy="365760"/>
          </a:xfrm>
          <a:prstGeom prst="rect">
            <a:avLst/>
          </a:prstGeom>
        </p:spPr>
        <p:txBody>
          <a:bodyPr anchor="t" rtlCol="false" tIns="0" lIns="0" bIns="0" rIns="0">
            <a:spAutoFit/>
          </a:bodyPr>
          <a:lstStyle/>
          <a:p>
            <a:pPr algn="r">
              <a:lnSpc>
                <a:spcPts val="2940"/>
              </a:lnSpc>
            </a:pPr>
            <a:r>
              <a:rPr lang="en-US" sz="2100">
                <a:solidFill>
                  <a:srgbClr val="05103C"/>
                </a:solidFill>
                <a:latin typeface="Glacial Indifference"/>
                <a:ea typeface="Glacial Indifference"/>
                <a:cs typeface="Glacial Indifference"/>
                <a:sym typeface="Glacial Indifference"/>
              </a:rPr>
              <a:t>Exploratory Data Analisis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074133"/>
            <a:ext cx="5656640" cy="2404526"/>
            <a:chOff x="0" y="0"/>
            <a:chExt cx="1489815" cy="633291"/>
          </a:xfrm>
        </p:grpSpPr>
        <p:sp>
          <p:nvSpPr>
            <p:cNvPr name="Freeform 3" id="3"/>
            <p:cNvSpPr/>
            <p:nvPr/>
          </p:nvSpPr>
          <p:spPr>
            <a:xfrm flipH="false" flipV="false" rot="0">
              <a:off x="0" y="0"/>
              <a:ext cx="1489815" cy="633291"/>
            </a:xfrm>
            <a:custGeom>
              <a:avLst/>
              <a:gdLst/>
              <a:ahLst/>
              <a:cxnLst/>
              <a:rect r="r" b="b" t="t" l="l"/>
              <a:pathLst>
                <a:path h="633291" w="1489815">
                  <a:moveTo>
                    <a:pt x="0" y="0"/>
                  </a:moveTo>
                  <a:lnTo>
                    <a:pt x="1489815" y="0"/>
                  </a:lnTo>
                  <a:lnTo>
                    <a:pt x="1489815" y="633291"/>
                  </a:lnTo>
                  <a:lnTo>
                    <a:pt x="0" y="633291"/>
                  </a:lnTo>
                  <a:close/>
                </a:path>
              </a:pathLst>
            </a:custGeom>
            <a:solidFill>
              <a:srgbClr val="FFC500"/>
            </a:solidFill>
          </p:spPr>
        </p:sp>
        <p:sp>
          <p:nvSpPr>
            <p:cNvPr name="TextBox 4" id="4"/>
            <p:cNvSpPr txBox="true"/>
            <p:nvPr/>
          </p:nvSpPr>
          <p:spPr>
            <a:xfrm>
              <a:off x="0" y="-38100"/>
              <a:ext cx="1489815" cy="67139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5656640" cy="2989692"/>
            <a:chOff x="0" y="0"/>
            <a:chExt cx="1489815" cy="787409"/>
          </a:xfrm>
        </p:grpSpPr>
        <p:sp>
          <p:nvSpPr>
            <p:cNvPr name="Freeform 6" id="6"/>
            <p:cNvSpPr/>
            <p:nvPr/>
          </p:nvSpPr>
          <p:spPr>
            <a:xfrm flipH="false" flipV="false" rot="0">
              <a:off x="0" y="0"/>
              <a:ext cx="1489815" cy="787409"/>
            </a:xfrm>
            <a:custGeom>
              <a:avLst/>
              <a:gdLst/>
              <a:ahLst/>
              <a:cxnLst/>
              <a:rect r="r" b="b" t="t" l="l"/>
              <a:pathLst>
                <a:path h="787409" w="1489815">
                  <a:moveTo>
                    <a:pt x="0" y="0"/>
                  </a:moveTo>
                  <a:lnTo>
                    <a:pt x="1489815" y="0"/>
                  </a:lnTo>
                  <a:lnTo>
                    <a:pt x="1489815" y="787409"/>
                  </a:lnTo>
                  <a:lnTo>
                    <a:pt x="0" y="787409"/>
                  </a:lnTo>
                  <a:close/>
                </a:path>
              </a:pathLst>
            </a:custGeom>
            <a:solidFill>
              <a:srgbClr val="FFC500"/>
            </a:solidFill>
          </p:spPr>
        </p:sp>
        <p:sp>
          <p:nvSpPr>
            <p:cNvPr name="TextBox 7" id="7"/>
            <p:cNvSpPr txBox="true"/>
            <p:nvPr/>
          </p:nvSpPr>
          <p:spPr>
            <a:xfrm>
              <a:off x="0" y="-38100"/>
              <a:ext cx="1489815" cy="82550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15240" y="-3733680"/>
            <a:ext cx="18288000" cy="18449433"/>
          </a:xfrm>
          <a:custGeom>
            <a:avLst/>
            <a:gdLst/>
            <a:ahLst/>
            <a:cxnLst/>
            <a:rect r="r" b="b" t="t" l="l"/>
            <a:pathLst>
              <a:path h="18449433" w="18288000">
                <a:moveTo>
                  <a:pt x="0" y="0"/>
                </a:moveTo>
                <a:lnTo>
                  <a:pt x="18288000" y="0"/>
                </a:lnTo>
                <a:lnTo>
                  <a:pt x="18288000" y="18449433"/>
                </a:lnTo>
                <a:lnTo>
                  <a:pt x="0" y="18449433"/>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523384" y="4259381"/>
            <a:ext cx="1752817" cy="1629503"/>
          </a:xfrm>
          <a:custGeom>
            <a:avLst/>
            <a:gdLst/>
            <a:ahLst/>
            <a:cxnLst/>
            <a:rect r="r" b="b" t="t" l="l"/>
            <a:pathLst>
              <a:path h="1629503" w="1752817">
                <a:moveTo>
                  <a:pt x="0" y="0"/>
                </a:moveTo>
                <a:lnTo>
                  <a:pt x="1752817" y="0"/>
                </a:lnTo>
                <a:lnTo>
                  <a:pt x="1752817" y="1629503"/>
                </a:lnTo>
                <a:lnTo>
                  <a:pt x="0" y="1629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4098126" y="0"/>
            <a:ext cx="8058421" cy="10287000"/>
            <a:chOff x="0" y="0"/>
            <a:chExt cx="1248460" cy="1593725"/>
          </a:xfrm>
        </p:grpSpPr>
        <p:sp>
          <p:nvSpPr>
            <p:cNvPr name="Freeform 11" id="11"/>
            <p:cNvSpPr/>
            <p:nvPr/>
          </p:nvSpPr>
          <p:spPr>
            <a:xfrm flipH="false" flipV="false" rot="0">
              <a:off x="0" y="0"/>
              <a:ext cx="1248460" cy="1593725"/>
            </a:xfrm>
            <a:custGeom>
              <a:avLst/>
              <a:gdLst/>
              <a:ahLst/>
              <a:cxnLst/>
              <a:rect r="r" b="b" t="t" l="l"/>
              <a:pathLst>
                <a:path h="1593725" w="1248460">
                  <a:moveTo>
                    <a:pt x="0" y="0"/>
                  </a:moveTo>
                  <a:lnTo>
                    <a:pt x="1248460" y="0"/>
                  </a:lnTo>
                  <a:lnTo>
                    <a:pt x="1248460" y="1593725"/>
                  </a:lnTo>
                  <a:lnTo>
                    <a:pt x="0" y="1593725"/>
                  </a:lnTo>
                  <a:close/>
                </a:path>
              </a:pathLst>
            </a:custGeom>
            <a:blipFill>
              <a:blip r:embed="rId6"/>
              <a:stretch>
                <a:fillRect l="0" t="-430" r="0" b="-430"/>
              </a:stretch>
            </a:blipFill>
          </p:spPr>
        </p:sp>
      </p:grpSp>
      <p:grpSp>
        <p:nvGrpSpPr>
          <p:cNvPr name="Group 12" id="12"/>
          <p:cNvGrpSpPr/>
          <p:nvPr/>
        </p:nvGrpSpPr>
        <p:grpSpPr>
          <a:xfrm rot="0">
            <a:off x="12445026" y="5134709"/>
            <a:ext cx="5756117" cy="5143500"/>
            <a:chOff x="0" y="0"/>
            <a:chExt cx="1516014" cy="1354667"/>
          </a:xfrm>
        </p:grpSpPr>
        <p:sp>
          <p:nvSpPr>
            <p:cNvPr name="Freeform 13" id="13"/>
            <p:cNvSpPr/>
            <p:nvPr/>
          </p:nvSpPr>
          <p:spPr>
            <a:xfrm flipH="false" flipV="false" rot="0">
              <a:off x="0" y="0"/>
              <a:ext cx="1516014" cy="1354667"/>
            </a:xfrm>
            <a:custGeom>
              <a:avLst/>
              <a:gdLst/>
              <a:ahLst/>
              <a:cxnLst/>
              <a:rect r="r" b="b" t="t" l="l"/>
              <a:pathLst>
                <a:path h="1354667" w="1516014">
                  <a:moveTo>
                    <a:pt x="0" y="0"/>
                  </a:moveTo>
                  <a:lnTo>
                    <a:pt x="1516014" y="0"/>
                  </a:lnTo>
                  <a:lnTo>
                    <a:pt x="1516014" y="1354667"/>
                  </a:lnTo>
                  <a:lnTo>
                    <a:pt x="0" y="1354667"/>
                  </a:lnTo>
                  <a:close/>
                </a:path>
              </a:pathLst>
            </a:custGeom>
            <a:solidFill>
              <a:srgbClr val="031AB8"/>
            </a:solidFill>
          </p:spPr>
        </p:sp>
        <p:sp>
          <p:nvSpPr>
            <p:cNvPr name="TextBox 14" id="14"/>
            <p:cNvSpPr txBox="true"/>
            <p:nvPr/>
          </p:nvSpPr>
          <p:spPr>
            <a:xfrm>
              <a:off x="0" y="-38100"/>
              <a:ext cx="1516014" cy="1392767"/>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4205112" y="9564057"/>
            <a:ext cx="3767648" cy="365760"/>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ea typeface="Glacial Indifference"/>
                <a:cs typeface="Glacial Indifference"/>
                <a:sym typeface="Glacial Indifference"/>
              </a:rPr>
              <a:t>Exploratory Data Analisis</a:t>
            </a:r>
          </a:p>
        </p:txBody>
      </p:sp>
      <p:sp>
        <p:nvSpPr>
          <p:cNvPr name="TextBox 16" id="16"/>
          <p:cNvSpPr txBox="true"/>
          <p:nvPr/>
        </p:nvSpPr>
        <p:spPr>
          <a:xfrm rot="0">
            <a:off x="12673410" y="785421"/>
            <a:ext cx="5299350" cy="3088004"/>
          </a:xfrm>
          <a:prstGeom prst="rect">
            <a:avLst/>
          </a:prstGeom>
        </p:spPr>
        <p:txBody>
          <a:bodyPr anchor="t" rtlCol="false" tIns="0" lIns="0" bIns="0" rIns="0">
            <a:spAutoFit/>
          </a:bodyPr>
          <a:lstStyle/>
          <a:p>
            <a:pPr algn="l">
              <a:lnSpc>
                <a:spcPts val="7919"/>
              </a:lnSpc>
            </a:pPr>
            <a:r>
              <a:rPr lang="en-US" b="true" sz="8799" spc="-52">
                <a:solidFill>
                  <a:srgbClr val="05103C"/>
                </a:solidFill>
                <a:latin typeface="TS Damas Sans Bold"/>
                <a:ea typeface="TS Damas Sans Bold"/>
                <a:cs typeface="TS Damas Sans Bold"/>
                <a:sym typeface="TS Damas Sans Bold"/>
              </a:rPr>
              <a:t>HISTOGRAM MEDIAN HOUSE VALUE</a:t>
            </a:r>
          </a:p>
        </p:txBody>
      </p:sp>
      <p:sp>
        <p:nvSpPr>
          <p:cNvPr name="TextBox 17" id="17"/>
          <p:cNvSpPr txBox="true"/>
          <p:nvPr/>
        </p:nvSpPr>
        <p:spPr>
          <a:xfrm rot="0">
            <a:off x="12445026" y="6250834"/>
            <a:ext cx="5355113" cy="1246588"/>
          </a:xfrm>
          <a:prstGeom prst="rect">
            <a:avLst/>
          </a:prstGeom>
        </p:spPr>
        <p:txBody>
          <a:bodyPr anchor="t" rtlCol="false" tIns="0" lIns="0" bIns="0" rIns="0">
            <a:spAutoFit/>
          </a:bodyPr>
          <a:lstStyle/>
          <a:p>
            <a:pPr algn="just">
              <a:lnSpc>
                <a:spcPts val="2380"/>
              </a:lnSpc>
            </a:pPr>
            <a:r>
              <a:rPr lang="en-US" sz="1700">
                <a:solidFill>
                  <a:srgbClr val="FFEFEF"/>
                </a:solidFill>
                <a:latin typeface="Glacial Indifference"/>
                <a:ea typeface="Glacial Indifference"/>
                <a:cs typeface="Glacial Indifference"/>
                <a:sym typeface="Glacial Indifference"/>
              </a:rPr>
              <a:t>Nilai 500001 pada median_house_value merupakan cap (batas atas). Data ini dihapus karena dapat mengganggu akurasi model prediksi.</a:t>
            </a:r>
          </a:p>
          <a:p>
            <a:pPr algn="just">
              <a:lnSpc>
                <a:spcPts val="3000"/>
              </a:lnSpc>
            </a:pPr>
          </a:p>
        </p:txBody>
      </p:sp>
      <p:sp>
        <p:nvSpPr>
          <p:cNvPr name="TextBox 18" id="18"/>
          <p:cNvSpPr txBox="true"/>
          <p:nvPr/>
        </p:nvSpPr>
        <p:spPr>
          <a:xfrm rot="0">
            <a:off x="12539036" y="5727721"/>
            <a:ext cx="2584507" cy="341376"/>
          </a:xfrm>
          <a:prstGeom prst="rect">
            <a:avLst/>
          </a:prstGeom>
        </p:spPr>
        <p:txBody>
          <a:bodyPr anchor="t" rtlCol="false" tIns="0" lIns="0" bIns="0" rIns="0">
            <a:spAutoFit/>
          </a:bodyPr>
          <a:lstStyle/>
          <a:p>
            <a:pPr algn="l" marL="0" indent="0" lvl="0">
              <a:lnSpc>
                <a:spcPts val="2592"/>
              </a:lnSpc>
              <a:spcBef>
                <a:spcPct val="0"/>
              </a:spcBef>
            </a:pPr>
            <a:r>
              <a:rPr lang="en-US" b="true" sz="2400" spc="-127">
                <a:solidFill>
                  <a:srgbClr val="FFEFEF"/>
                </a:solidFill>
                <a:latin typeface="Glacial Indifference Bold"/>
                <a:ea typeface="Glacial Indifference Bold"/>
                <a:cs typeface="Glacial Indifference Bold"/>
                <a:sym typeface="Glacial Indifference Bold"/>
              </a:rPr>
              <a:t>Note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DAGrK2VC-HM</dc:identifier>
  <dcterms:modified xsi:type="dcterms:W3CDTF">2011-08-01T06:04:30Z</dcterms:modified>
  <cp:revision>1</cp:revision>
  <dc:title>Blue Grey Simple Geometric Research Project Presentation</dc:title>
</cp:coreProperties>
</file>